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301" r:id="rId4"/>
    <p:sldId id="302" r:id="rId5"/>
    <p:sldId id="307" r:id="rId6"/>
    <p:sldId id="308" r:id="rId7"/>
    <p:sldId id="305" r:id="rId8"/>
    <p:sldId id="309" r:id="rId9"/>
    <p:sldId id="310" r:id="rId10"/>
    <p:sldId id="311" r:id="rId11"/>
    <p:sldId id="306" r:id="rId12"/>
    <p:sldId id="319" r:id="rId13"/>
    <p:sldId id="312" r:id="rId14"/>
    <p:sldId id="313" r:id="rId15"/>
    <p:sldId id="314" r:id="rId16"/>
    <p:sldId id="315" r:id="rId17"/>
    <p:sldId id="317" r:id="rId18"/>
    <p:sldId id="318" r:id="rId19"/>
    <p:sldId id="316" r:id="rId20"/>
    <p:sldId id="324" r:id="rId21"/>
    <p:sldId id="323" r:id="rId22"/>
    <p:sldId id="320" r:id="rId23"/>
    <p:sldId id="321" r:id="rId24"/>
    <p:sldId id="32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2" name="Florence Ackland" initials="FA" lastIdx="75" clrIdx="1">
    <p:extLst>
      <p:ext uri="{19B8F6BF-5375-455C-9EA6-DF929625EA0E}">
        <p15:presenceInfo xmlns:p15="http://schemas.microsoft.com/office/powerpoint/2012/main" userId="S-1-5-21-1598838018-3775903872-2167328690-22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5A5"/>
    <a:srgbClr val="131D39"/>
    <a:srgbClr val="FFCC31"/>
    <a:srgbClr val="1E384C"/>
    <a:srgbClr val="54A4DA"/>
    <a:srgbClr val="F9EC31"/>
    <a:srgbClr val="C95A28"/>
    <a:srgbClr val="EC1077"/>
    <a:srgbClr val="8BC53F"/>
    <a:srgbClr val="E44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41"/>
    <p:restoredTop sz="59820" autoAdjust="0"/>
  </p:normalViewPr>
  <p:slideViewPr>
    <p:cSldViewPr snapToGrid="0" snapToObjects="1" showGuides="1">
      <p:cViewPr varScale="1">
        <p:scale>
          <a:sx n="40" d="100"/>
          <a:sy n="40" d="100"/>
        </p:scale>
        <p:origin x="30" y="66"/>
      </p:cViewPr>
      <p:guideLst>
        <p:guide orient="horz" pos="1480"/>
        <p:guide pos="3840"/>
      </p:guideLst>
    </p:cSldViewPr>
  </p:slideViewPr>
  <p:outlineViewPr>
    <p:cViewPr>
      <p:scale>
        <a:sx n="33" d="100"/>
        <a:sy n="33" d="100"/>
      </p:scale>
      <p:origin x="0" y="-1050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308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mpaignresources.phe.gov.uk/schools/resources/what-to-do-about-worry-year6-lesson-plan-pac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177885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pupils the discussion questions and give them a few moments of thinking time. </a:t>
            </a:r>
          </a:p>
          <a:p>
            <a:endParaRPr lang="en-GB" dirty="0"/>
          </a:p>
          <a:p>
            <a:r>
              <a:rPr lang="en-GB" sz="1200" b="1" i="0" u="none" strike="noStrike" kern="1200" baseline="0" dirty="0">
                <a:solidFill>
                  <a:schemeClr val="tx1"/>
                </a:solidFill>
                <a:latin typeface="+mn-lt"/>
                <a:ea typeface="+mn-ea"/>
                <a:cs typeface="+mn-cs"/>
              </a:rPr>
              <a:t>All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Which of the four areas might be the strongest sign of worry and why?</a:t>
            </a:r>
            <a:r>
              <a:rPr lang="en-GB" sz="1200" b="1" i="1"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This may depend from person to person but often worry can show up strongly in physical signs. A person might try to pretend they are not worried but sometimes their bodies and their actions let them know. </a:t>
            </a:r>
            <a:r>
              <a:rPr lang="en-GB" sz="1200" b="0" i="0" kern="1200" dirty="0">
                <a:solidFill>
                  <a:schemeClr val="tx1"/>
                </a:solidFill>
                <a:effectLst/>
                <a:latin typeface="+mn-lt"/>
                <a:ea typeface="+mn-ea"/>
                <a:cs typeface="+mn-cs"/>
              </a:rPr>
              <a:t>Thinking a lot about something you are concerned about over and over again is also a key sign of worry.</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Why can it sometimes be difficult to tell if people are worried/nervous? </a:t>
            </a:r>
            <a:r>
              <a:rPr lang="en-GB" sz="1200" b="0" i="0" u="none" strike="noStrike" kern="1200" baseline="0" dirty="0">
                <a:solidFill>
                  <a:schemeClr val="tx1"/>
                </a:solidFill>
                <a:latin typeface="+mn-lt"/>
                <a:ea typeface="+mn-ea"/>
                <a:cs typeface="+mn-cs"/>
              </a:rPr>
              <a:t>Sometimes people get worried about telling someone they are worried! This can be because they don’t think they should be worried, they feel shy, they don’t want anyone to worry about them or they don’t want to get themselves or someone else into trouble. Reassure pupils that everyone feels worried at times, it’s a very normal feeling and it is always good to talk to someone you trust if you feel worried.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Is worry different from excitement? How?</a:t>
            </a:r>
          </a:p>
          <a:p>
            <a:endParaRPr lang="en-GB" sz="1200" b="0" i="1"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Further challenge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Do you think worries can ever be helpful? Explain your thinking. </a:t>
            </a:r>
            <a:r>
              <a:rPr lang="en-GB" sz="1200" b="0" i="0" u="none" strike="noStrike" kern="1200" baseline="0" dirty="0">
                <a:solidFill>
                  <a:schemeClr val="tx1"/>
                </a:solidFill>
                <a:latin typeface="+mn-lt"/>
                <a:ea typeface="+mn-ea"/>
                <a:cs typeface="+mn-cs"/>
              </a:rPr>
              <a:t>This question can help pupils think about the fact that worries can have a purpose – sometimes, if we can do something about a worry, then the worry will encourage us to act and that can be a good thing. Emphasize that while worry can have a purpose, ‘worrying’ is different. </a:t>
            </a:r>
            <a:r>
              <a:rPr lang="en-US" sz="1200" b="0" i="0" u="none" strike="noStrike" kern="1200" baseline="0" dirty="0">
                <a:solidFill>
                  <a:schemeClr val="tx1"/>
                </a:solidFill>
                <a:latin typeface="+mn-lt"/>
                <a:ea typeface="+mn-ea"/>
                <a:cs typeface="+mn-cs"/>
              </a:rPr>
              <a:t>Worrying </a:t>
            </a:r>
            <a:r>
              <a:rPr lang="en-GB" b="0" dirty="0"/>
              <a:t>is a pattern of repeatedly thinking/fretting over things. Worrying</a:t>
            </a:r>
            <a:r>
              <a:rPr lang="en-GB" b="0" baseline="0" dirty="0"/>
              <a:t> continuously about something can create physical symptoms, like aches or pains, a ‘racing heart or feeling hot and bothered. It can also result in behaviours like avoiding situations or angry outbursts.</a:t>
            </a:r>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186866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2: Un-scrunch me! (20 mins) </a:t>
            </a:r>
            <a:endParaRPr lang="en-GB" dirty="0"/>
          </a:p>
          <a:p>
            <a:r>
              <a:rPr lang="en-GB" dirty="0"/>
              <a:t>Tell pupils that in their groups, they are going to see if they can help the Year 6 pupil to un-scrunch and find a way to deal with their worries. But first they need to come up with ideas that might help! In their groups, can they think of any actions that could help the Year 6 pupil to ‘un-scrunch’ or feel less worried? Each group should note down their ideas on a large piece of paper.</a:t>
            </a:r>
          </a:p>
          <a:p>
            <a:endParaRPr lang="en-GB" dirty="0"/>
          </a:p>
          <a:p>
            <a:r>
              <a:rPr lang="en-GB" dirty="0"/>
              <a:t>Tell pupils that for extra ideas, they will be watching a short video. Share the video on this slide and advise pupils to look out for any further actions that could help the Year 6 pupil to deal with their worries. </a:t>
            </a:r>
          </a:p>
          <a:p>
            <a:endParaRPr lang="en-GB" dirty="0"/>
          </a:p>
          <a:p>
            <a:r>
              <a:rPr lang="en-GB" dirty="0"/>
              <a:t>Note, if you have any issues</a:t>
            </a:r>
            <a:r>
              <a:rPr lang="en-GB" baseline="0" dirty="0"/>
              <a:t> playing the video from the PowerPoint, if you are connected to the internet then you can return to the What to do about Worry resource page and play the video from there: </a:t>
            </a:r>
            <a:r>
              <a:rPr lang="en-GB" sz="1200" b="0" i="0" u="sng" kern="1200" dirty="0">
                <a:solidFill>
                  <a:schemeClr val="tx1"/>
                </a:solidFill>
                <a:effectLst/>
                <a:latin typeface="+mn-lt"/>
                <a:ea typeface="+mn-ea"/>
                <a:cs typeface="+mn-cs"/>
                <a:hlinkClick r:id="rId3"/>
              </a:rPr>
              <a:t>https://campaignresources.phe.gov.uk/schools/resources/what-to-do-about-worry-year6-lesson-plan-pack</a:t>
            </a:r>
            <a:r>
              <a:rPr lang="en-GB" sz="1200" b="0" i="0" u="sng" kern="1200" baseline="0" dirty="0">
                <a:solidFill>
                  <a:schemeClr val="tx1"/>
                </a:solidFill>
                <a:effectLst/>
                <a:latin typeface="+mn-lt"/>
                <a:ea typeface="+mn-ea"/>
                <a:cs typeface="+mn-cs"/>
              </a:rPr>
              <a:t> </a:t>
            </a:r>
            <a:endParaRPr lang="en-GB" dirty="0"/>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As a class, ask pupils to list any ideas mentioned in the video. They should continue to add these ideas to their piece of paper. </a:t>
            </a:r>
            <a:r>
              <a:rPr lang="en-GB" dirty="0"/>
              <a:t>If pupils need further ideas, share the ideas bank</a:t>
            </a:r>
            <a:r>
              <a:rPr lang="en-GB" baseline="0" dirty="0"/>
              <a:t> on the next slide.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Invite pupils who feel comfortable to complete the private reflection: ‘</a:t>
            </a:r>
            <a:r>
              <a:rPr lang="en-GB" sz="1200" dirty="0">
                <a:solidFill>
                  <a:srgbClr val="00B050"/>
                </a:solidFill>
                <a:latin typeface="Arial" panose="020B0604020202020204" pitchFamily="34" charset="0"/>
                <a:cs typeface="Arial" panose="020B0604020202020204" pitchFamily="34" charset="0"/>
              </a:rPr>
              <a:t>During Covid-19, what helped you relax or feel good? Do you think the same thing could help another pupil who was feeling worried?’ If they wish they could add any strategies they found helpful to the list, but this is entirely optional.</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a:t>
            </a:r>
            <a:r>
              <a:rPr lang="en-GB" sz="1200" b="1" kern="1200">
                <a:solidFill>
                  <a:schemeClr val="tx1"/>
                </a:solidFill>
                <a:effectLst/>
                <a:latin typeface="+mn-lt"/>
                <a:ea typeface="+mn-ea"/>
                <a:cs typeface="+mn-cs"/>
              </a:rPr>
              <a:t>worry tree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worry tree can</a:t>
            </a:r>
            <a:r>
              <a:rPr lang="en-GB" sz="1200" b="0" kern="1200" baseline="0" dirty="0">
                <a:solidFill>
                  <a:schemeClr val="tx1"/>
                </a:solidFill>
                <a:effectLst/>
                <a:latin typeface="+mn-lt"/>
                <a:ea typeface="+mn-ea"/>
                <a:cs typeface="+mn-cs"/>
              </a:rPr>
              <a:t> be a useful tool to work through worries. This slide and the next offer example worries – click to reveal the different stages within the worry tree and encourage pupils to work through the worry tree to help the Year 6 pupil.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When you reach the question ‘Can the pupil do something about it?’ explain that with this worry, the pupil </a:t>
            </a:r>
            <a:r>
              <a:rPr lang="en-GB" sz="1200" b="0" i="1" kern="1200" baseline="0" dirty="0">
                <a:solidFill>
                  <a:schemeClr val="tx1"/>
                </a:solidFill>
                <a:effectLst/>
                <a:latin typeface="+mn-lt"/>
                <a:ea typeface="+mn-ea"/>
                <a:cs typeface="+mn-cs"/>
              </a:rPr>
              <a:t>can </a:t>
            </a:r>
            <a:r>
              <a:rPr lang="en-GB" sz="1200" b="0" i="0" kern="1200" baseline="0" dirty="0">
                <a:solidFill>
                  <a:schemeClr val="tx1"/>
                </a:solidFill>
                <a:effectLst/>
                <a:latin typeface="+mn-lt"/>
                <a:ea typeface="+mn-ea"/>
                <a:cs typeface="+mn-cs"/>
              </a:rPr>
              <a:t>do something, so the next step is to look at possible solutions and make a plan.</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Note that </a:t>
            </a:r>
            <a:r>
              <a:rPr lang="en-GB" sz="1200" b="0" dirty="0">
                <a:latin typeface="Arial" panose="020B0604020202020204" pitchFamily="34" charset="0"/>
                <a:cs typeface="Arial" panose="020B0604020202020204" pitchFamily="34" charset="0"/>
              </a:rPr>
              <a:t>pupils should not be encouraged to share their</a:t>
            </a:r>
            <a:r>
              <a:rPr lang="en-GB" sz="1200" b="0" baseline="0" dirty="0">
                <a:latin typeface="Arial" panose="020B0604020202020204" pitchFamily="34" charset="0"/>
                <a:cs typeface="Arial" panose="020B0604020202020204" pitchFamily="34" charset="0"/>
              </a:rPr>
              <a:t> own personal worries in the classroom. The worry tree is available as a print-out PDF and can be given to pupils as a home learning task or used as a classroom display, although again pupils should not be encouraged to </a:t>
            </a:r>
            <a:r>
              <a:rPr lang="en-GB" sz="1200" b="0" dirty="0">
                <a:latin typeface="Arial" panose="020B0604020202020204" pitchFamily="34" charset="0"/>
                <a:cs typeface="Arial" panose="020B0604020202020204" pitchFamily="34" charset="0"/>
              </a:rPr>
              <a:t>publicise their worries or add them to the class display. Instead, it can serve as a visual reminder of the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Arial" panose="020B0604020202020204" pitchFamily="34" charset="0"/>
                <a:ea typeface="+mn-ea"/>
                <a:cs typeface="Arial" panose="020B0604020202020204" pitchFamily="34" charset="0"/>
              </a:rPr>
              <a:t>More worry tree scenarios can be found at the end of this PPT. </a:t>
            </a:r>
            <a:endParaRPr lang="en-GB"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Explain to pupils that it can be helpful to write worries down and put them in a worry box or jar that keeps the worries for you so you can let them go. Pupils could also try having 'worry time' where they keep any worries they have for a specific part of the day or week, with the rest of their time being worry free.  </a:t>
            </a:r>
            <a:endParaRPr lang="en-GB" sz="1200" b="0" i="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182232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pupils need further ideas, share this ideas list</a:t>
            </a:r>
          </a:p>
          <a:p>
            <a:pPr marL="171450" indent="-171450">
              <a:buFont typeface="Arial" panose="020B0604020202020204" pitchFamily="34" charset="0"/>
              <a:buChar char="•"/>
            </a:pPr>
            <a:r>
              <a:rPr lang="en-GB" dirty="0"/>
              <a:t>Writing worries down</a:t>
            </a:r>
            <a:r>
              <a:rPr lang="en-GB" baseline="0" dirty="0"/>
              <a:t> – s</a:t>
            </a:r>
            <a:r>
              <a:rPr lang="en-GB" dirty="0"/>
              <a:t>ome people find this can get worries out of their head and onto paper. This could be done with a diary, with worry dolls, or with a worry box if you have one in the classroom</a:t>
            </a:r>
          </a:p>
          <a:p>
            <a:pPr marL="171450" indent="-171450">
              <a:buFont typeface="Arial" panose="020B0604020202020204" pitchFamily="34" charset="0"/>
              <a:buChar char="•"/>
            </a:pPr>
            <a:r>
              <a:rPr lang="en-GB" dirty="0"/>
              <a:t>Speaking to someone trusted about worries –</a:t>
            </a:r>
            <a:r>
              <a:rPr lang="en-GB" baseline="0" dirty="0"/>
              <a:t> s</a:t>
            </a:r>
            <a:r>
              <a:rPr lang="en-GB" dirty="0"/>
              <a:t>ometimes, by just speaking about worries, it can make them feel less scary and sometimes other people can help with the things you are worried about</a:t>
            </a:r>
          </a:p>
          <a:p>
            <a:pPr marL="171450" indent="-171450">
              <a:buFont typeface="Arial" panose="020B0604020202020204" pitchFamily="34" charset="0"/>
              <a:buChar char="•"/>
            </a:pPr>
            <a:r>
              <a:rPr lang="en-GB" dirty="0"/>
              <a:t>Doing something about it (if possible!) – for example, if the worry is about forgetting homework, then an action could be to write a reminder</a:t>
            </a:r>
          </a:p>
          <a:p>
            <a:pPr marL="171450" indent="-171450">
              <a:buFont typeface="Arial" panose="020B0604020202020204" pitchFamily="34" charset="0"/>
              <a:buChar char="•"/>
            </a:pPr>
            <a:r>
              <a:rPr lang="en-GB" dirty="0"/>
              <a:t>Being active (for example, dancing,</a:t>
            </a:r>
            <a:r>
              <a:rPr lang="en-GB" baseline="0" dirty="0"/>
              <a:t> playing an energetic game or </a:t>
            </a:r>
            <a:r>
              <a:rPr lang="en-GB" dirty="0"/>
              <a:t>running in the playground).</a:t>
            </a:r>
            <a:r>
              <a:rPr lang="en-GB" baseline="0" dirty="0"/>
              <a:t> </a:t>
            </a:r>
            <a:r>
              <a:rPr lang="en-GB" dirty="0"/>
              <a:t>Again, this can help to shift the focus from thoughts and feelings</a:t>
            </a:r>
          </a:p>
          <a:p>
            <a:pPr marL="171450" indent="-171450">
              <a:buFont typeface="Arial" panose="020B0604020202020204" pitchFamily="34" charset="0"/>
              <a:buChar char="•"/>
            </a:pPr>
            <a:r>
              <a:rPr lang="en-GB" dirty="0"/>
              <a:t>Learning something new</a:t>
            </a:r>
            <a:r>
              <a:rPr lang="en-GB" baseline="0" dirty="0"/>
              <a:t> – </a:t>
            </a:r>
            <a:r>
              <a:rPr lang="en-GB" dirty="0"/>
              <a:t>for example, getting lost in a book, learning a</a:t>
            </a:r>
            <a:r>
              <a:rPr lang="en-GB" baseline="0" dirty="0"/>
              <a:t> new skill (like juggling!)</a:t>
            </a:r>
            <a:r>
              <a:rPr lang="en-GB" dirty="0"/>
              <a:t> or starting a new club at school</a:t>
            </a:r>
          </a:p>
          <a:p>
            <a:pPr marL="171450" indent="-171450">
              <a:buFont typeface="Arial" panose="020B0604020202020204" pitchFamily="34" charset="0"/>
              <a:buChar char="•"/>
            </a:pPr>
            <a:r>
              <a:rPr lang="en-GB" dirty="0"/>
              <a:t>Doing a favourite hobby </a:t>
            </a:r>
          </a:p>
          <a:p>
            <a:pPr marL="171450" indent="-171450">
              <a:buFont typeface="Arial" panose="020B0604020202020204" pitchFamily="34" charset="0"/>
              <a:buChar char="•"/>
            </a:pPr>
            <a:r>
              <a:rPr lang="en-GB" dirty="0"/>
              <a:t>Creating </a:t>
            </a:r>
            <a:r>
              <a:rPr lang="en-GB" baseline="0" dirty="0"/>
              <a:t>– </a:t>
            </a:r>
            <a:r>
              <a:rPr lang="en-GB" dirty="0"/>
              <a:t>for example, doing a piece of art, making a model or doing some drama)</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77097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more, pupils can pass the scrunched-up ball, representing the Year 6 pupil, around their group. When a pupil gets the ball, they should pick an action from their piece of paper and read it out loud. As they do this they can un-scrunch the ball a little.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can keep going until they have completely un-scrunched their person and read out all of their ideas. Note, if teaching this</a:t>
            </a:r>
            <a:r>
              <a:rPr lang="en-GB" baseline="0" dirty="0"/>
              <a:t> lesson under </a:t>
            </a:r>
            <a:r>
              <a:rPr lang="en-GB" b="0" baseline="0" dirty="0"/>
              <a:t>social distancing measures,</a:t>
            </a:r>
            <a:r>
              <a:rPr lang="en-GB" b="1" baseline="0" dirty="0"/>
              <a:t> </a:t>
            </a:r>
            <a:r>
              <a:rPr lang="en-GB" b="0" baseline="0" dirty="0"/>
              <a:t>see </a:t>
            </a:r>
            <a:r>
              <a:rPr lang="en-GB" b="1" baseline="0" dirty="0"/>
              <a:t>Alternative options for social distancing </a:t>
            </a:r>
            <a:r>
              <a:rPr lang="en-GB" b="0" baseline="0" dirty="0"/>
              <a:t>below.</a:t>
            </a:r>
            <a:endParaRPr lang="en-GB" dirty="0"/>
          </a:p>
          <a:p>
            <a:endParaRPr lang="en-GB" dirty="0"/>
          </a:p>
          <a:p>
            <a:r>
              <a:rPr lang="en-GB" b="1" dirty="0"/>
              <a:t>Support</a:t>
            </a:r>
            <a:r>
              <a:rPr lang="en-GB" dirty="0"/>
              <a:t>: Model an example for any pupils who may need support e.g. writing worries down might help a little bit (un-scrunch the ball a little), talking to friends about how you feel might help a lot (un-scrunch the ball a lot)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sz="2400"/>
            </a:pPr>
            <a:r>
              <a:rPr lang="en-GB" sz="1200" b="1" dirty="0">
                <a:latin typeface="Poppins ExtraBold" pitchFamily="2" charset="77"/>
                <a:cs typeface="Poppins ExtraBold" pitchFamily="2" charset="77"/>
                <a:sym typeface="Calibri"/>
              </a:rPr>
              <a:t>Optional challenge: </a:t>
            </a:r>
            <a:r>
              <a:rPr lang="en-GB" sz="1200" dirty="0">
                <a:latin typeface="Arial" panose="020B0604020202020204" pitchFamily="34" charset="0"/>
                <a:cs typeface="Arial" panose="020B0604020202020204" pitchFamily="34" charset="0"/>
                <a:sym typeface="Calibri"/>
              </a:rPr>
              <a:t>Say whether the action you have chosen would be very, quite or a little helpful at dealing with worry and then un-scrunch the ball either a lot, a bit or a little. Try to explain why.</a:t>
            </a:r>
          </a:p>
          <a:p>
            <a:endParaRPr lang="en-GB" dirty="0"/>
          </a:p>
          <a:p>
            <a:r>
              <a:rPr lang="en-GB" sz="1200" b="1" i="0" baseline="0" dirty="0"/>
              <a:t>Alternative options for social distancing:</a:t>
            </a:r>
          </a:p>
          <a:p>
            <a:pPr marL="492125" indent="-220663">
              <a:buFont typeface="+mj-lt"/>
              <a:buAutoNum type="alphaLcPeriod"/>
            </a:pPr>
            <a:r>
              <a:rPr lang="en-GB" sz="1200" dirty="0"/>
              <a:t>Pupils could each have their own drawing of a pupil that they scrunch up/un-scrunch as ideas are discussed as a whole class.</a:t>
            </a:r>
          </a:p>
          <a:p>
            <a:pPr marL="492125" indent="-220663">
              <a:buFont typeface="+mj-lt"/>
              <a:buAutoNum type="alphaLcPeriod"/>
            </a:pPr>
            <a:r>
              <a:rPr lang="en-GB" sz="1200" dirty="0"/>
              <a:t>Alternatively a piece of flipchart paper could be used and the activity carried out as a whole class with pupils instructing the teacher or one of the pupils could add the ideas and carry out the scrunching and un-scrunching.</a:t>
            </a:r>
          </a:p>
          <a:p>
            <a:pPr marL="492125" indent="-220663">
              <a:buFont typeface="+mj-lt"/>
              <a:buAutoNum type="alphaLcPeriod"/>
            </a:pPr>
            <a:r>
              <a:rPr lang="en-GB" sz="1200" dirty="0"/>
              <a:t>A third option is that each pupil makes a ‘pupil’ out of pipe-cleaners</a:t>
            </a:r>
            <a:r>
              <a:rPr lang="en-GB" sz="1200" baseline="0" dirty="0"/>
              <a:t> </a:t>
            </a:r>
            <a:r>
              <a:rPr lang="en-GB" sz="1200" dirty="0"/>
              <a:t>which they can scrunch and un-scrunch at the relevant points. </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147580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Show pupils the discussion questions and give them a few moments of thinking time. </a:t>
            </a:r>
          </a:p>
          <a:p>
            <a:endParaRPr lang="en-GB" b="0" dirty="0"/>
          </a:p>
          <a:p>
            <a:r>
              <a:rPr lang="en-GB" sz="1200" b="1" i="0" u="none" strike="noStrike" kern="1200" baseline="0" dirty="0">
                <a:solidFill>
                  <a:schemeClr val="tx1"/>
                </a:solidFill>
                <a:latin typeface="+mn-lt"/>
                <a:ea typeface="+mn-ea"/>
                <a:cs typeface="+mn-cs"/>
              </a:rPr>
              <a:t>All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How might the Year 6 feel now they are un-scrunched? </a:t>
            </a:r>
            <a:r>
              <a:rPr lang="en-GB" sz="1200" b="0" i="0" u="none" strike="noStrike" kern="1200" baseline="0" dirty="0">
                <a:solidFill>
                  <a:schemeClr val="tx1"/>
                </a:solidFill>
                <a:latin typeface="+mn-lt"/>
                <a:ea typeface="+mn-ea"/>
                <a:cs typeface="+mn-cs"/>
              </a:rPr>
              <a:t>For example, relieved, confident, happy and calm</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Did you learn any new ideas a young person could use to deal with worry?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Further challenge </a:t>
            </a: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Which ideas were the most helpful for un-scrunching and why?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Do you think the person would have been able to un-scrunch on their own? Explain your answer.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Encourage pupils to explore both sides. Sometimes a person can have strategies to get rid of worry on their own and that can be really helpful. But there are also times when a person needs others to help them with their worries</a:t>
            </a:r>
            <a:endParaRPr lang="en-US" b="0" i="0" dirty="0"/>
          </a:p>
          <a:p>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173119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Calibri"/>
              </a:rPr>
              <a:t>Follow up assessment</a:t>
            </a:r>
            <a:r>
              <a:rPr lang="en-GB" sz="1200" b="1" kern="1200" baseline="0" dirty="0">
                <a:solidFill>
                  <a:schemeClr val="tx1"/>
                </a:solidFill>
                <a:effectLst/>
                <a:latin typeface="+mn-lt"/>
                <a:ea typeface="+mn-ea"/>
                <a:cs typeface="+mn-cs"/>
                <a:sym typeface="Calibri"/>
              </a:rPr>
              <a:t> </a:t>
            </a:r>
            <a:r>
              <a:rPr lang="en-GB" sz="1200" b="1" kern="1200" dirty="0">
                <a:solidFill>
                  <a:schemeClr val="tx1"/>
                </a:solidFill>
                <a:effectLst/>
                <a:latin typeface="+mn-lt"/>
                <a:ea typeface="+mn-ea"/>
                <a:cs typeface="+mn-cs"/>
                <a:sym typeface="Calibri"/>
              </a:rPr>
              <a:t>(3-4 mins)</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Show pupils the statements A-C from the initial assessment and ask them to rate their confidence in each using a scale from 0-10 (0 = not confident, 10 = extremely confident) or whichever response method was used in the initial activity. It is an opportunity for pupils to reflect on what they have learned in the lesson. </a:t>
            </a:r>
            <a:r>
              <a:rPr lang="en-US" sz="1200" kern="1200" dirty="0">
                <a:solidFill>
                  <a:schemeClr val="tx1"/>
                </a:solidFill>
                <a:effectLst/>
                <a:latin typeface="+mn-lt"/>
                <a:ea typeface="+mn-ea"/>
                <a:cs typeface="+mn-cs"/>
                <a:sym typeface="Calibri"/>
              </a:rPr>
              <a:t>Ask pupils to consider why their scores have changed and give an example of something new they have learned or thought about.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How confident are you in: </a:t>
            </a:r>
          </a:p>
          <a:p>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recognising worry? Including what it looks and feels like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describing actions that a person can take if they are worried?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deciding which actions might be more of less effective in dealing with worry?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162368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i="0" u="none" strike="noStrike" cap="none" dirty="0">
                <a:latin typeface="+mn-lt"/>
                <a:ea typeface="Calibri"/>
                <a:cs typeface="Calibri"/>
                <a:sym typeface="Calibri"/>
              </a:rPr>
              <a:t>Signposting</a:t>
            </a:r>
            <a:endParaRPr lang="en-GB" sz="1200" b="0" i="0" u="none" strike="noStrike" cap="none" dirty="0">
              <a:latin typeface="+mn-lt"/>
              <a:ea typeface="Calibri"/>
              <a:cs typeface="Calibri"/>
              <a:sym typeface="Calibri"/>
            </a:endParaRPr>
          </a:p>
          <a:p>
            <a:r>
              <a:rPr lang="en-GB" sz="1200" kern="1200" dirty="0">
                <a:solidFill>
                  <a:schemeClr val="tx1"/>
                </a:solidFill>
                <a:effectLst/>
                <a:latin typeface="+mn-lt"/>
                <a:ea typeface="+mn-ea"/>
                <a:cs typeface="+mn-cs"/>
              </a:rPr>
              <a:t>Share this slide with pupils and remind them that everybody feels worried or nervous at times. It is always good to try out the different actions they have learned in the lesson, but if worries get too much it is important that they speak to a trusted adult and get some more help. </a:t>
            </a:r>
            <a:endParaRPr lang="en-GB" dirty="0"/>
          </a:p>
          <a:p>
            <a:pPr marL="0" marR="0" lvl="0" indent="0" algn="l" rtl="0">
              <a:lnSpc>
                <a:spcPct val="100000"/>
              </a:lnSpc>
              <a:spcBef>
                <a:spcPts val="0"/>
              </a:spcBef>
              <a:spcAft>
                <a:spcPts val="0"/>
              </a:spcAft>
              <a:buSzPts val="1100"/>
              <a:buFont typeface="Arial"/>
              <a:buNone/>
            </a:pPr>
            <a:endParaRPr lang="en-GB"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0" i="0" u="none" strike="noStrike" cap="none" dirty="0">
                <a:latin typeface="+mn-lt"/>
                <a:ea typeface="Calibri"/>
                <a:cs typeface="Calibri"/>
                <a:sym typeface="Calibri"/>
              </a:rPr>
              <a:t>If things become difficult, they should speak to a trusted adult in school, at home or contact </a:t>
            </a:r>
            <a:r>
              <a:rPr lang="en-GB" sz="1200" b="0" i="0" u="none" strike="noStrike" cap="none" dirty="0" err="1">
                <a:latin typeface="+mn-lt"/>
                <a:ea typeface="Calibri"/>
                <a:cs typeface="Calibri"/>
                <a:sym typeface="Calibri"/>
              </a:rPr>
              <a:t>Childline</a:t>
            </a:r>
            <a:r>
              <a:rPr lang="en-GB" sz="1200" b="0" i="0" u="none" strike="noStrike" cap="none" dirty="0">
                <a:latin typeface="+mn-lt"/>
                <a:ea typeface="Calibri"/>
                <a:cs typeface="Calibri"/>
                <a:sym typeface="Calibri"/>
              </a:rPr>
              <a:t> (0800 1111 or https://www.childline.org.uk/)</a:t>
            </a:r>
            <a:r>
              <a:rPr lang="en-GB" sz="1200" b="0" i="0" u="none" strike="noStrike" cap="none" baseline="0" dirty="0">
                <a:latin typeface="+mn-lt"/>
                <a:ea typeface="Calibri"/>
                <a:cs typeface="Calibri"/>
                <a:sym typeface="Calibri"/>
              </a:rPr>
              <a:t> or Shout. </a:t>
            </a:r>
            <a:r>
              <a:rPr lang="en-GB" sz="1200" b="0" i="0" u="none" strike="noStrike" cap="none" baseline="0" dirty="0" err="1">
                <a:latin typeface="+mn-lt"/>
                <a:ea typeface="Calibri"/>
                <a:cs typeface="Calibri"/>
                <a:sym typeface="Calibri"/>
              </a:rPr>
              <a:t>Childline</a:t>
            </a:r>
            <a:r>
              <a:rPr lang="en-GB" sz="1200" b="0" i="0" u="none" strike="noStrike" cap="none" baseline="0" dirty="0">
                <a:latin typeface="+mn-lt"/>
                <a:ea typeface="Calibri"/>
                <a:cs typeface="Calibri"/>
                <a:sym typeface="Calibri"/>
              </a:rPr>
              <a:t> runs free telephone helplines for children and young people, while Shout offers free text messaging support.</a:t>
            </a:r>
            <a:endParaRPr lang="en-US" b="0"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375074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optional activities can be used with the class</a:t>
            </a:r>
            <a:r>
              <a:rPr lang="en-GB" baseline="0" dirty="0"/>
              <a:t> to further support them in dealing with worries.</a:t>
            </a: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2451897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Advice station (Optional 5 mins)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pick one scenario and decide </a:t>
            </a:r>
            <a:r>
              <a:rPr lang="en-GB" sz="1200" kern="1200" dirty="0">
                <a:solidFill>
                  <a:schemeClr val="tx1"/>
                </a:solidFill>
                <a:effectLst/>
                <a:latin typeface="+mn-lt"/>
                <a:ea typeface="+mn-ea"/>
                <a:cs typeface="+mn-cs"/>
              </a:rPr>
              <a:t>what advice they would give to help that pupil with their worry.</a:t>
            </a:r>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50254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worry tree additional scenarios (Optional: 5-10</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worry tree can</a:t>
            </a:r>
            <a:r>
              <a:rPr lang="en-GB" sz="1200" b="0" kern="1200" baseline="0" dirty="0">
                <a:solidFill>
                  <a:schemeClr val="tx1"/>
                </a:solidFill>
                <a:effectLst/>
                <a:latin typeface="+mn-lt"/>
                <a:ea typeface="+mn-ea"/>
                <a:cs typeface="+mn-cs"/>
              </a:rPr>
              <a:t> be a useful tool to work through worries. This slide and the next offer example worries – click to reveal the different stages within the worry tree and encourage pupils to work through the worry tree to help the Year 6 pupil.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When you reach the question ‘Can the pupil do something about it?’ explain that with this worry, the pupil </a:t>
            </a:r>
            <a:r>
              <a:rPr lang="en-GB" sz="1200" b="0" i="1" kern="1200" baseline="0" dirty="0">
                <a:solidFill>
                  <a:schemeClr val="tx1"/>
                </a:solidFill>
                <a:effectLst/>
                <a:latin typeface="+mn-lt"/>
                <a:ea typeface="+mn-ea"/>
                <a:cs typeface="+mn-cs"/>
              </a:rPr>
              <a:t>can </a:t>
            </a:r>
            <a:r>
              <a:rPr lang="en-GB" sz="1200" b="0" i="0" kern="1200" baseline="0" dirty="0">
                <a:solidFill>
                  <a:schemeClr val="tx1"/>
                </a:solidFill>
                <a:effectLst/>
                <a:latin typeface="+mn-lt"/>
                <a:ea typeface="+mn-ea"/>
                <a:cs typeface="+mn-cs"/>
              </a:rPr>
              <a:t>do something, so the next step is to make a plan.</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Note that </a:t>
            </a:r>
            <a:r>
              <a:rPr lang="en-GB" sz="1200" b="0" dirty="0">
                <a:latin typeface="Arial" panose="020B0604020202020204" pitchFamily="34" charset="0"/>
                <a:cs typeface="Arial" panose="020B0604020202020204" pitchFamily="34" charset="0"/>
              </a:rPr>
              <a:t>pupils should not be encouraged to share their</a:t>
            </a:r>
            <a:r>
              <a:rPr lang="en-GB" sz="1200" b="0" baseline="0" dirty="0">
                <a:latin typeface="Arial" panose="020B0604020202020204" pitchFamily="34" charset="0"/>
                <a:cs typeface="Arial" panose="020B0604020202020204" pitchFamily="34" charset="0"/>
              </a:rPr>
              <a:t> own personal worries in the classroom. The worry tree is available as a print-out PDF and can be given to pupils as a home learning task or used as a classroom display, although again pupils should not be encouraged to </a:t>
            </a:r>
            <a:r>
              <a:rPr lang="en-GB" sz="1200" b="0" dirty="0">
                <a:latin typeface="Arial" panose="020B0604020202020204" pitchFamily="34" charset="0"/>
                <a:cs typeface="Arial" panose="020B0604020202020204" pitchFamily="34" charset="0"/>
              </a:rPr>
              <a:t>publicise their worries or add them to the class display. Instead, it can serve as a visual reminder of the strategy.</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20</a:t>
            </a:fld>
            <a:endParaRPr lang="en-US"/>
          </a:p>
        </p:txBody>
      </p:sp>
    </p:spTree>
    <p:extLst>
      <p:ext uri="{BB962C8B-B14F-4D97-AF65-F5344CB8AC3E}">
        <p14:creationId xmlns:p14="http://schemas.microsoft.com/office/powerpoint/2010/main" val="180703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This slide offers an example worry – click to reveal the different stages within the worry tree and encourage pupils to work through the worry tree to help the Year 6 pupil.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When you reach the question ‘Can the pupil do something about it?’ explain that with this worry, the pupil </a:t>
            </a:r>
            <a:r>
              <a:rPr lang="en-GB" sz="1200" b="0" i="1" kern="1200" baseline="0" dirty="0">
                <a:solidFill>
                  <a:schemeClr val="tx1"/>
                </a:solidFill>
                <a:effectLst/>
                <a:latin typeface="+mn-lt"/>
                <a:ea typeface="+mn-ea"/>
                <a:cs typeface="+mn-cs"/>
              </a:rPr>
              <a:t>can’t </a:t>
            </a:r>
            <a:r>
              <a:rPr lang="en-GB" sz="1200" b="0" i="0" kern="1200" baseline="0" dirty="0">
                <a:solidFill>
                  <a:schemeClr val="tx1"/>
                </a:solidFill>
                <a:effectLst/>
                <a:latin typeface="+mn-lt"/>
                <a:ea typeface="+mn-ea"/>
                <a:cs typeface="+mn-cs"/>
              </a:rPr>
              <a:t>do anything about the worry (although note they could look at the news less) so the next step is to try to let the worry go. This can be tricky! Even for adults. But there are different strategies that might help young people to refocus their attention and let a worry go. Two examples are given on the following slides.</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Note that </a:t>
            </a:r>
            <a:r>
              <a:rPr lang="en-GB" sz="1200" b="0" dirty="0">
                <a:latin typeface="Arial" panose="020B0604020202020204" pitchFamily="34" charset="0"/>
                <a:cs typeface="Arial" panose="020B0604020202020204" pitchFamily="34" charset="0"/>
              </a:rPr>
              <a:t>pupils should not be encouraged to share their</a:t>
            </a:r>
            <a:r>
              <a:rPr lang="en-GB" sz="1200" b="0" baseline="0" dirty="0">
                <a:latin typeface="Arial" panose="020B0604020202020204" pitchFamily="34" charset="0"/>
                <a:cs typeface="Arial" panose="020B0604020202020204" pitchFamily="34" charset="0"/>
              </a:rPr>
              <a:t> own personal worries in the classroom. The worry tree is available as a print-out PDF and can be given to pupils as a home learning task or used as a classroom display, although again pupils should not be encouraged to </a:t>
            </a:r>
            <a:r>
              <a:rPr lang="en-GB" sz="1200" b="0" dirty="0">
                <a:latin typeface="Arial" panose="020B0604020202020204" pitchFamily="34" charset="0"/>
                <a:cs typeface="Arial" panose="020B0604020202020204" pitchFamily="34" charset="0"/>
              </a:rPr>
              <a:t>publicise their worries or add them to the class display. Instead, it can serve as a visual reminder of the strategy. If you wish to work through the worry tree further, be sure</a:t>
            </a:r>
            <a:r>
              <a:rPr lang="en-GB" sz="1200" b="0" baseline="0" dirty="0">
                <a:latin typeface="Arial" panose="020B0604020202020204" pitchFamily="34" charset="0"/>
                <a:cs typeface="Arial" panose="020B0604020202020204" pitchFamily="34" charset="0"/>
              </a:rPr>
              <a:t> to use the Year 6 pupil and examples of their worries to depersonalise the learning.</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21</a:t>
            </a:fld>
            <a:endParaRPr lang="en-US"/>
          </a:p>
        </p:txBody>
      </p:sp>
    </p:spTree>
    <p:extLst>
      <p:ext uri="{BB962C8B-B14F-4D97-AF65-F5344CB8AC3E}">
        <p14:creationId xmlns:p14="http://schemas.microsoft.com/office/powerpoint/2010/main" val="3174607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Relaxation station (Optional - 5 mins) </a:t>
            </a:r>
            <a:endParaRPr lang="en-GB" dirty="0"/>
          </a:p>
          <a:p>
            <a:r>
              <a:rPr lang="en-GB" sz="1200" kern="1200" dirty="0">
                <a:solidFill>
                  <a:schemeClr val="tx1"/>
                </a:solidFill>
                <a:effectLst/>
                <a:latin typeface="+mn-lt"/>
                <a:ea typeface="+mn-ea"/>
                <a:cs typeface="+mn-cs"/>
              </a:rPr>
              <a:t>Explain to pupils that there are things a person can do even when they are not feeling worried to help them be better able to deal with problems and worries when they happen. These strategies can also be used at the last step of the worry tree – to</a:t>
            </a:r>
            <a:r>
              <a:rPr lang="en-GB" sz="1200" kern="1200" baseline="0" dirty="0">
                <a:solidFill>
                  <a:schemeClr val="tx1"/>
                </a:solidFill>
                <a:effectLst/>
                <a:latin typeface="+mn-lt"/>
                <a:ea typeface="+mn-ea"/>
                <a:cs typeface="+mn-cs"/>
              </a:rPr>
              <a:t> help with letting worries go.</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recommended to try these activities as a whole class initially, using</a:t>
            </a:r>
            <a:r>
              <a:rPr lang="en-GB" sz="1200" kern="1200" baseline="0" dirty="0">
                <a:solidFill>
                  <a:schemeClr val="tx1"/>
                </a:solidFill>
                <a:effectLst/>
                <a:latin typeface="+mn-lt"/>
                <a:ea typeface="+mn-ea"/>
                <a:cs typeface="+mn-cs"/>
              </a:rPr>
              <a:t> the instructions below</a:t>
            </a:r>
            <a:r>
              <a:rPr lang="en-GB" sz="1200" kern="1200" dirty="0">
                <a:solidFill>
                  <a:schemeClr val="tx1"/>
                </a:solidFill>
                <a:effectLst/>
                <a:latin typeface="+mn-lt"/>
                <a:ea typeface="+mn-ea"/>
                <a:cs typeface="+mn-cs"/>
              </a:rPr>
              <a:t>. You could then have pupils try out the different activities in pairs or small groups, reflecting on how they feel before and</a:t>
            </a:r>
            <a:r>
              <a:rPr lang="en-GB" sz="1200" kern="1200" baseline="0" dirty="0">
                <a:solidFill>
                  <a:schemeClr val="tx1"/>
                </a:solidFill>
                <a:effectLst/>
                <a:latin typeface="+mn-lt"/>
                <a:ea typeface="+mn-ea"/>
                <a:cs typeface="+mn-cs"/>
              </a:rPr>
              <a:t> after and </a:t>
            </a:r>
            <a:r>
              <a:rPr lang="en-GB" sz="1200" kern="1200" dirty="0">
                <a:solidFill>
                  <a:schemeClr val="tx1"/>
                </a:solidFill>
                <a:effectLst/>
                <a:latin typeface="+mn-lt"/>
                <a:ea typeface="+mn-ea"/>
                <a:cs typeface="+mn-cs"/>
              </a:rPr>
              <a:t>feeding back on their favourite.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for the activity</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Ask</a:t>
            </a:r>
            <a:r>
              <a:rPr lang="en-GB" sz="1200" b="0" kern="1200" baseline="0" dirty="0">
                <a:solidFill>
                  <a:schemeClr val="tx1"/>
                </a:solidFill>
                <a:effectLst/>
                <a:latin typeface="+mn-lt"/>
                <a:ea typeface="+mn-ea"/>
                <a:cs typeface="+mn-cs"/>
              </a:rPr>
              <a:t> pupils to look at the flower on the board. Tell pupils that they are going to imagine that their hand is that flower and the fingers are the petals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Model</a:t>
            </a:r>
            <a:r>
              <a:rPr lang="en-GB" sz="1200" b="0" kern="1200" baseline="0" dirty="0">
                <a:solidFill>
                  <a:schemeClr val="tx1"/>
                </a:solidFill>
                <a:effectLst/>
                <a:latin typeface="+mn-lt"/>
                <a:ea typeface="+mn-ea"/>
                <a:cs typeface="+mn-cs"/>
              </a:rPr>
              <a:t> the activity and talk over what is taking place – showing your fingers closing into your palm as you breath in and opening and stretching our wide – like open petals – as you breathe out</a:t>
            </a: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Have a go as a whole class to make sure everyone understands the activity</a:t>
            </a:r>
          </a:p>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Once you are confident everyone understands, have them do these actions for 20-30 breaths, in their own time</a:t>
            </a:r>
            <a:endParaRPr lang="en-GB" sz="1200" b="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Note that these activities are also available as a print-out PDF. This activity should not</a:t>
            </a:r>
            <a:r>
              <a:rPr lang="en-GB" sz="1200" kern="1200" baseline="0" dirty="0">
                <a:solidFill>
                  <a:schemeClr val="tx1"/>
                </a:solidFill>
                <a:effectLst/>
                <a:latin typeface="+mn-lt"/>
                <a:ea typeface="+mn-ea"/>
                <a:cs typeface="+mn-cs"/>
              </a:rPr>
              <a:t> be delivered to any pupils who have experienced or are experiencing psychosis.</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22</a:t>
            </a:fld>
            <a:endParaRPr lang="en-US"/>
          </a:p>
        </p:txBody>
      </p:sp>
    </p:spTree>
    <p:extLst>
      <p:ext uri="{BB962C8B-B14F-4D97-AF65-F5344CB8AC3E}">
        <p14:creationId xmlns:p14="http://schemas.microsoft.com/office/powerpoint/2010/main" val="288137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Relaxation station (Optional - 5 mins) </a:t>
            </a:r>
            <a:endParaRPr lang="en-GB" dirty="0"/>
          </a:p>
          <a:p>
            <a:r>
              <a:rPr lang="en-GB" sz="1200" kern="1200" dirty="0">
                <a:solidFill>
                  <a:schemeClr val="tx1"/>
                </a:solidFill>
                <a:effectLst/>
                <a:latin typeface="+mn-lt"/>
                <a:ea typeface="+mn-ea"/>
                <a:cs typeface="+mn-cs"/>
              </a:rPr>
              <a:t>Explain to pupils that there are things a person can do even when they are not feeling worried to help them be better able to deal with problems and worries when they happen. These strategies can also be used at the last step of the worry tree – to</a:t>
            </a:r>
            <a:r>
              <a:rPr lang="en-GB" sz="1200" kern="1200" baseline="0" dirty="0">
                <a:solidFill>
                  <a:schemeClr val="tx1"/>
                </a:solidFill>
                <a:effectLst/>
                <a:latin typeface="+mn-lt"/>
                <a:ea typeface="+mn-ea"/>
                <a:cs typeface="+mn-cs"/>
              </a:rPr>
              <a:t> help with letting worries go.</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recommended to try these activities as a whole class initially, using</a:t>
            </a:r>
            <a:r>
              <a:rPr lang="en-GB" sz="1200" kern="1200" baseline="0" dirty="0">
                <a:solidFill>
                  <a:schemeClr val="tx1"/>
                </a:solidFill>
                <a:effectLst/>
                <a:latin typeface="+mn-lt"/>
                <a:ea typeface="+mn-ea"/>
                <a:cs typeface="+mn-cs"/>
              </a:rPr>
              <a:t> the instructions below</a:t>
            </a:r>
            <a:r>
              <a:rPr lang="en-GB" sz="1200" kern="1200" dirty="0">
                <a:solidFill>
                  <a:schemeClr val="tx1"/>
                </a:solidFill>
                <a:effectLst/>
                <a:latin typeface="+mn-lt"/>
                <a:ea typeface="+mn-ea"/>
                <a:cs typeface="+mn-cs"/>
              </a:rPr>
              <a:t>. You could then have pupils try out the different activities in pairs or small groups, reflecting on how they feel before and</a:t>
            </a:r>
            <a:r>
              <a:rPr lang="en-GB" sz="1200" kern="1200" baseline="0" dirty="0">
                <a:solidFill>
                  <a:schemeClr val="tx1"/>
                </a:solidFill>
                <a:effectLst/>
                <a:latin typeface="+mn-lt"/>
                <a:ea typeface="+mn-ea"/>
                <a:cs typeface="+mn-cs"/>
              </a:rPr>
              <a:t> after and </a:t>
            </a:r>
            <a:r>
              <a:rPr lang="en-GB" sz="1200" kern="1200" dirty="0">
                <a:solidFill>
                  <a:schemeClr val="tx1"/>
                </a:solidFill>
                <a:effectLst/>
                <a:latin typeface="+mn-lt"/>
                <a:ea typeface="+mn-ea"/>
                <a:cs typeface="+mn-cs"/>
              </a:rPr>
              <a:t>feeding back on their favourite.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Instructions for the activity</a:t>
            </a:r>
          </a:p>
          <a:p>
            <a:pPr marL="171450" indent="-171450">
              <a:buFont typeface="Arial" panose="020B0604020202020204" pitchFamily="34" charset="0"/>
              <a:buChar char="•"/>
            </a:pPr>
            <a:r>
              <a:rPr lang="en-GB" dirty="0"/>
              <a:t>This is an example of visualisation</a:t>
            </a:r>
            <a:r>
              <a:rPr lang="en-GB" baseline="0" dirty="0"/>
              <a:t> and guided imagery techniques</a:t>
            </a:r>
          </a:p>
          <a:p>
            <a:pPr marL="171450" indent="-171450">
              <a:buFont typeface="Arial" panose="020B0604020202020204" pitchFamily="34" charset="0"/>
              <a:buChar char="•"/>
            </a:pPr>
            <a:r>
              <a:rPr lang="en-GB" baseline="0" dirty="0"/>
              <a:t>Encourage pupils to think of a place or time where they feel at peace and relaxed (it can be real or imagined)</a:t>
            </a:r>
          </a:p>
          <a:p>
            <a:pPr marL="171450" indent="-171450">
              <a:buFont typeface="Arial" panose="020B0604020202020204" pitchFamily="34" charset="0"/>
              <a:buChar char="•"/>
            </a:pPr>
            <a:r>
              <a:rPr lang="en-GB" baseline="0" dirty="0"/>
              <a:t>Encourage pupils to imagine all the different parts of that place or time – they could close their eyes while they do this and imagine themselves absorbing the different senses (what can they see? Hear? Smell? Feel? Touch?)</a:t>
            </a:r>
          </a:p>
          <a:p>
            <a:pPr marL="171450" indent="-171450">
              <a:buFont typeface="Arial" panose="020B0604020202020204" pitchFamily="34" charset="0"/>
              <a:buChar char="•"/>
            </a:pPr>
            <a:r>
              <a:rPr lang="en-GB" dirty="0"/>
              <a:t>If</a:t>
            </a:r>
            <a:r>
              <a:rPr lang="en-GB" baseline="0" dirty="0"/>
              <a:t> time allows, pupils could draw their place of relaxation using paper or pens and this could be referred to in future</a:t>
            </a:r>
            <a:endParaRPr lang="en-GB" dirty="0"/>
          </a:p>
          <a:p>
            <a:endParaRPr lang="en-GB" dirty="0"/>
          </a:p>
          <a:p>
            <a:r>
              <a:rPr lang="en-GB" sz="1200" kern="1200" dirty="0">
                <a:solidFill>
                  <a:schemeClr val="tx1"/>
                </a:solidFill>
                <a:effectLst/>
                <a:latin typeface="+mn-lt"/>
                <a:ea typeface="+mn-ea"/>
                <a:cs typeface="+mn-cs"/>
              </a:rPr>
              <a:t>Note that these activities are also available as a print-out PDF. </a:t>
            </a:r>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23</a:t>
            </a:fld>
            <a:endParaRPr lang="en-US"/>
          </a:p>
        </p:txBody>
      </p:sp>
    </p:spTree>
    <p:extLst>
      <p:ext uri="{BB962C8B-B14F-4D97-AF65-F5344CB8AC3E}">
        <p14:creationId xmlns:p14="http://schemas.microsoft.com/office/powerpoint/2010/main" val="14945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43" rtl="0" eaLnBrk="1" fontAlgn="auto" latinLnBrk="0" hangingPunct="1">
              <a:lnSpc>
                <a:spcPct val="100000"/>
              </a:lnSpc>
              <a:spcBef>
                <a:spcPts val="0"/>
              </a:spcBef>
              <a:spcAft>
                <a:spcPts val="0"/>
              </a:spcAft>
              <a:buClrTx/>
              <a:buSzTx/>
              <a:buFontTx/>
              <a:buNone/>
              <a:tabLst/>
              <a:defRPr/>
            </a:pPr>
            <a:r>
              <a:rPr lang="en-GB" sz="1100" b="1" u="none" dirty="0">
                <a:effectLst/>
                <a:latin typeface="+mn-lt"/>
                <a:ea typeface="+mn-ea"/>
                <a:cs typeface="+mn-cs"/>
                <a:sym typeface="Calibri"/>
              </a:rPr>
              <a:t>Extended learning projects </a:t>
            </a:r>
            <a:endParaRPr lang="en-GB" i="1" dirty="0"/>
          </a:p>
          <a:p>
            <a:pPr marL="0" lvl="0" indent="0" algn="l" rtl="0">
              <a:spcBef>
                <a:spcPts val="0"/>
              </a:spcBef>
              <a:spcAft>
                <a:spcPts val="0"/>
              </a:spcAft>
              <a:buNone/>
            </a:pPr>
            <a:r>
              <a:rPr lang="en-GB" i="0" dirty="0"/>
              <a:t>These can be given to pupils as projects to extend their learning, these could be done either in school or at home.</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24</a:t>
            </a:fld>
            <a:endParaRPr lang="en-US"/>
          </a:p>
        </p:txBody>
      </p:sp>
    </p:spTree>
    <p:extLst>
      <p:ext uri="{BB962C8B-B14F-4D97-AF65-F5344CB8AC3E}">
        <p14:creationId xmlns:p14="http://schemas.microsoft.com/office/powerpoint/2010/main" val="14134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271188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248825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Briefly</a:t>
            </a:r>
            <a:r>
              <a:rPr lang="en-GB" baseline="0" dirty="0"/>
              <a:t> share the learning objectives, outcomes and key vocabulary with pupils. Note that easier-to-understand alternative words are provided in the brackets.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this slide features animated content and</a:t>
            </a:r>
            <a:r>
              <a:rPr lang="en-GB" baseline="0" dirty="0"/>
              <a:t> should</a:t>
            </a:r>
            <a:r>
              <a:rPr lang="en-GB" dirty="0"/>
              <a:t> be viewed in presentation mode.</a:t>
            </a:r>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306890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dirty="0">
                <a:solidFill>
                  <a:schemeClr val="tx1"/>
                </a:solidFill>
                <a:effectLst/>
                <a:latin typeface="+mn-lt"/>
                <a:ea typeface="+mn-ea"/>
                <a:cs typeface="+mn-cs"/>
                <a:sym typeface="Calibri"/>
              </a:rPr>
              <a:t>Lesson stimulus (3-4 mins)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discussing answers with the class, emphasize that both of these scenarios could cause positive emotions (like excitement) about seeing a friend</a:t>
            </a:r>
            <a:r>
              <a:rPr lang="en-GB" baseline="0" dirty="0"/>
              <a:t> </a:t>
            </a:r>
            <a:r>
              <a:rPr lang="en-GB" dirty="0"/>
              <a:t>or negative emotions (like worry) about social distancing</a:t>
            </a:r>
            <a:r>
              <a:rPr lang="en-GB" baseline="0" dirty="0"/>
              <a:t> at the park</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Explore the difference between excitement and nerves/worry; reassure them that sometimes feeling nervous, worried or stressed is perfectly normal and this lesson will help them know how to spot the signs of worry</a:t>
            </a:r>
            <a:r>
              <a:rPr lang="en-GB" baseline="0" dirty="0"/>
              <a:t>, </a:t>
            </a:r>
            <a:r>
              <a:rPr lang="en-GB" dirty="0"/>
              <a:t>learn some skills they can use and know when to seek support. </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166125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Calibri"/>
              </a:rPr>
              <a:t>Baseline assessment </a:t>
            </a:r>
            <a:r>
              <a:rPr lang="en-GB" sz="1200" b="0" kern="1200" dirty="0">
                <a:solidFill>
                  <a:schemeClr val="tx1"/>
                </a:solidFill>
                <a:effectLst/>
                <a:latin typeface="+mn-lt"/>
                <a:ea typeface="+mn-ea"/>
                <a:cs typeface="+mn-cs"/>
                <a:sym typeface="Calibri"/>
              </a:rPr>
              <a:t>: </a:t>
            </a:r>
            <a:r>
              <a:rPr lang="en-GB" sz="1200" b="1" kern="1200" dirty="0">
                <a:solidFill>
                  <a:schemeClr val="tx1"/>
                </a:solidFill>
                <a:effectLst/>
                <a:latin typeface="+mn-lt"/>
                <a:ea typeface="+mn-ea"/>
                <a:cs typeface="+mn-cs"/>
                <a:sym typeface="Calibri"/>
              </a:rPr>
              <a:t>How do you feel? (3-4 mins)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Show pupils the statements and ask them to rate their confidence in each using a scale from 0-10 (0 = not confident, 10 = extremely confident). 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confident are you in: </a:t>
            </a:r>
          </a:p>
          <a:p>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recognising worry? Including what it looks and feels like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describing actions that a person can take if they are worried?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deciding which actions might be more of less effective in dealing with worry?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a:t>
            </a:r>
            <a:r>
              <a:rPr lang="en-GB" sz="1200" kern="1200" baseline="0" dirty="0">
                <a:solidFill>
                  <a:schemeClr val="tx1"/>
                </a:solidFill>
                <a:effectLst/>
                <a:latin typeface="+mn-lt"/>
                <a:ea typeface="+mn-ea"/>
                <a:cs typeface="+mn-cs"/>
              </a:rPr>
              <a:t> may wish to explain to pupils that in identifying what worry looks a feels like, they will also be thinking about how it is different from excitement – as touched upon on slide 6.</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1: All scrunched-up (15 mins) </a:t>
            </a:r>
            <a:endParaRPr lang="en-GB" dirty="0"/>
          </a:p>
          <a:p>
            <a:r>
              <a:rPr lang="en-GB" dirty="0"/>
              <a:t>Explain</a:t>
            </a:r>
            <a:r>
              <a:rPr lang="en-GB" baseline="0" dirty="0"/>
              <a:t> to pupils that you are going to be doing an activity called ‘All scrunched-up’ because sometimes, when a young person is nervous or worried, they might feel physical sensations, a bit like being ‘scrunched-up’ inside. </a:t>
            </a:r>
          </a:p>
          <a:p>
            <a:endParaRPr lang="en-GB" baseline="0" dirty="0"/>
          </a:p>
          <a:p>
            <a:r>
              <a:rPr lang="en-GB" dirty="0"/>
              <a:t>Arrange pupils in small groups (groups of four work best) and give them an A4 piece of scrap paper. On their paper, pupils should draw a stick figure and imagine that this is a Year 6 pupil who has just moved up from Year 5 (or a pupil who is new to Year 7 if you are closer to the end of the school year). Pupils may want to give their stick figure a name and list three things they like doing. </a:t>
            </a:r>
          </a:p>
          <a:p>
            <a:endParaRPr lang="en-GB" dirty="0"/>
          </a:p>
          <a:p>
            <a:r>
              <a:rPr lang="en-GB" dirty="0"/>
              <a:t>Ask pupils to pass their figure around the group and as they pass it, say one thing that the pupil might be nervous or worried about in the school year ahead, e.g. having moved</a:t>
            </a:r>
            <a:r>
              <a:rPr lang="en-GB" baseline="0" dirty="0"/>
              <a:t> to a new area or school, </a:t>
            </a:r>
            <a:r>
              <a:rPr lang="en-GB" dirty="0"/>
              <a:t>performing in a school play, doing a presentation in class. Each time pupils pass the figure on, they can scrunch it up a little bit (being careful not to tear it). Keep passing it on and giving examples until it is a tightly scrunched-up ball. Note, if teaching this</a:t>
            </a:r>
            <a:r>
              <a:rPr lang="en-GB" baseline="0" dirty="0"/>
              <a:t> lesson under </a:t>
            </a:r>
            <a:r>
              <a:rPr lang="en-GB" b="0" baseline="0" dirty="0"/>
              <a:t>social distancing measures,</a:t>
            </a:r>
            <a:r>
              <a:rPr lang="en-GB" b="1" baseline="0" dirty="0"/>
              <a:t> </a:t>
            </a:r>
            <a:r>
              <a:rPr lang="en-GB" b="0" baseline="0" dirty="0"/>
              <a:t>see </a:t>
            </a:r>
            <a:r>
              <a:rPr lang="en-GB" b="1" baseline="0" dirty="0"/>
              <a:t>Alternative options for social distancing </a:t>
            </a:r>
            <a:r>
              <a:rPr lang="en-GB" b="0" baseline="0" dirty="0"/>
              <a:t>below.</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 some ideas from each group and write these up on the board. Once the examples have been shared on the board, allocate one to each group to focus on (activity explained on following slide).</a:t>
            </a:r>
          </a:p>
          <a:p>
            <a:endParaRPr lang="en-GB" dirty="0"/>
          </a:p>
          <a:p>
            <a:r>
              <a:rPr lang="en-GB" i="0" dirty="0"/>
              <a:t>Note: If worries related to Covid-19 come up, encourage pupils to focus on what general worries related to the school year and learning a pupil might have to allow them to explore their feelings and experiences in a distanced way without becoming overwhelmed. Encourage pupils to think about this question in a distanced way and not to use any personal examples. Note</a:t>
            </a:r>
            <a:r>
              <a:rPr lang="en-GB" i="0" baseline="0" dirty="0"/>
              <a:t> that p</a:t>
            </a:r>
            <a:r>
              <a:rPr lang="en-GB" i="0" dirty="0"/>
              <a:t>upils may have experienced bereavement, time</a:t>
            </a:r>
            <a:r>
              <a:rPr lang="en-GB" i="0" baseline="0" dirty="0"/>
              <a:t> apart </a:t>
            </a:r>
            <a:r>
              <a:rPr lang="en-GB" i="0" dirty="0"/>
              <a:t>from family members, caring responsibilities or domestic</a:t>
            </a:r>
            <a:r>
              <a:rPr lang="en-GB" i="0" baseline="0" dirty="0"/>
              <a:t> violence.</a:t>
            </a:r>
          </a:p>
          <a:p>
            <a:endParaRPr lang="en-GB" sz="1200" i="1" baseline="0" dirty="0"/>
          </a:p>
          <a:p>
            <a:r>
              <a:rPr lang="en-GB" sz="1200" b="1" i="0" baseline="0" dirty="0"/>
              <a:t>Alternative options for social distancing:</a:t>
            </a:r>
          </a:p>
          <a:p>
            <a:pPr marL="492125" indent="-220663">
              <a:buFont typeface="+mj-lt"/>
              <a:buAutoNum type="alphaLcPeriod"/>
            </a:pPr>
            <a:r>
              <a:rPr lang="en-GB" sz="1200" dirty="0"/>
              <a:t>Pupils could each have their own drawing of a pupil that they scrunch up/un-scrunch as ideas are discussed as a whole class.</a:t>
            </a:r>
          </a:p>
          <a:p>
            <a:pPr marL="492125" indent="-220663">
              <a:buFont typeface="+mj-lt"/>
              <a:buAutoNum type="alphaLcPeriod"/>
            </a:pPr>
            <a:r>
              <a:rPr lang="en-GB" sz="1200" dirty="0"/>
              <a:t>Alternatively a piece of flipchart paper could be used and the activity carried out as a whole class with pupils instructing the teacher or one of the pupils could add the ideas and carry out the scrunching and un-scrunching.</a:t>
            </a:r>
          </a:p>
          <a:p>
            <a:pPr marL="492125" indent="-220663">
              <a:buFont typeface="+mj-lt"/>
              <a:buAutoNum type="alphaLcPeriod"/>
            </a:pPr>
            <a:r>
              <a:rPr lang="en-GB" sz="1200" dirty="0"/>
              <a:t>A third option is that each pupil makes a ‘pupil’ out of pipe-cleaners</a:t>
            </a:r>
            <a:r>
              <a:rPr lang="en-GB" sz="1200" baseline="0" dirty="0"/>
              <a:t> </a:t>
            </a:r>
            <a:r>
              <a:rPr lang="en-GB" sz="1200" dirty="0"/>
              <a:t>which they can scrunch and un-scrunch at the relevant points. </a:t>
            </a:r>
          </a:p>
          <a:p>
            <a:endParaRPr lang="en-GB" i="1"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522038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Explain to pupils that they are going to be considering the different ways in which a person can recognise worry. Ask them to place their scrunched-up ball in the middle of a big piece of paper and write four headings; ‘Thoughts’, ‘Feelings’, ‘Physical signs’, ‘Actions (or behaviours)’ around the side of their paper. </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Using their allocated example of a worry, ask pupils to make a list of the different signs of worry/nerves under each heading. You can click to reveal the different prompt questions below:</a:t>
            </a:r>
          </a:p>
          <a:p>
            <a:r>
              <a:rPr lang="en-GB" sz="1200" b="0" i="0" u="none" strike="noStrike" kern="1200" baseline="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strike="noStrike" kern="1200" baseline="0" dirty="0">
                <a:solidFill>
                  <a:schemeClr val="tx1"/>
                </a:solidFill>
                <a:latin typeface="+mn-lt"/>
                <a:ea typeface="+mn-ea"/>
                <a:cs typeface="+mn-cs"/>
              </a:rPr>
              <a:t>Feelings: What feelings might the Year 6 pupil have? Think about positive and negative feelings that might be linked. </a:t>
            </a:r>
            <a:r>
              <a:rPr lang="en-GB" sz="1200" b="0" i="0" u="none" strike="noStrike" kern="1200" baseline="0" dirty="0">
                <a:solidFill>
                  <a:schemeClr val="tx1"/>
                </a:solidFill>
                <a:latin typeface="+mn-lt"/>
                <a:ea typeface="+mn-ea"/>
                <a:cs typeface="+mn-cs"/>
              </a:rPr>
              <a:t>For example, excited, scared, hopeful, nervous, frozen, angry, restless, numb or empty </a:t>
            </a:r>
          </a:p>
          <a:p>
            <a:pPr marL="171450" indent="-171450">
              <a:buFont typeface="Arial" panose="020B0604020202020204" pitchFamily="34" charset="0"/>
              <a:buChar char="•"/>
            </a:pPr>
            <a:endParaRPr lang="en-GB"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Thoughts: What might the Year 6 pupil be thinking? </a:t>
            </a:r>
            <a:r>
              <a:rPr lang="en-GB" sz="1200" b="0" i="0" u="none" strike="noStrike" kern="1200" baseline="0" dirty="0">
                <a:solidFill>
                  <a:schemeClr val="tx1"/>
                </a:solidFill>
                <a:latin typeface="+mn-lt"/>
                <a:ea typeface="+mn-ea"/>
                <a:cs typeface="+mn-cs"/>
              </a:rPr>
              <a:t>For example, will the work be harder or different to how it was in Year 5? Will they still have the same friends? What will the new teacher be like? Perhaps, they’re excited and can’t wait to get started! Or perhaps they’re thinking ‘What if…?’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Physical signs: Where might the Year 6 pupil feel the worry in their body? What physical signs of worry might be seen? </a:t>
            </a:r>
            <a:r>
              <a:rPr lang="en-GB" sz="1200" b="0" i="0" u="none" strike="noStrike" kern="1200" baseline="0" dirty="0">
                <a:solidFill>
                  <a:schemeClr val="tx1"/>
                </a:solidFill>
                <a:latin typeface="+mn-lt"/>
                <a:ea typeface="+mn-ea"/>
                <a:cs typeface="+mn-cs"/>
              </a:rPr>
              <a:t>For example, worry might be felt in the Year 6 pupil’s stomach or tummy, chest, head or throat. Physical signs of worry might include a faster heartbeat, dry mouth, sweaty palms, fidgeting, difficulty concentrating, feeling sick or wanting to go to the toilet. Physical signs like a tummy ache or head ache can be especially common if the Year 6 pupil is worrying over a long period of time.</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1" i="0" u="none" strike="noStrike" kern="1200" baseline="0" dirty="0">
                <a:solidFill>
                  <a:schemeClr val="tx1"/>
                </a:solidFill>
                <a:latin typeface="+mn-lt"/>
                <a:ea typeface="+mn-ea"/>
                <a:cs typeface="+mn-cs"/>
              </a:rPr>
              <a:t>Actions (or behaviours): How might the Year 6 pupil behave or act as a result of these thoughts, feelings and physical signs? </a:t>
            </a:r>
            <a:r>
              <a:rPr lang="en-GB" sz="1200" b="0" i="0" u="none" strike="noStrike" kern="1200" baseline="0" dirty="0">
                <a:solidFill>
                  <a:schemeClr val="tx1"/>
                </a:solidFill>
                <a:latin typeface="+mn-lt"/>
                <a:ea typeface="+mn-ea"/>
                <a:cs typeface="+mn-cs"/>
              </a:rPr>
              <a:t>For example, they might be especially quiet – or especially loud. They might seem distant or distracted, become ill or want to go home. They might avoid situations or people that worry them or seek lots of reassurance from those around them. </a:t>
            </a:r>
            <a:r>
              <a:rPr lang="en-GB" sz="1200" b="0" i="0" kern="1200" dirty="0">
                <a:solidFill>
                  <a:schemeClr val="tx1"/>
                </a:solidFill>
                <a:effectLst/>
                <a:latin typeface="+mn-lt"/>
                <a:ea typeface="+mn-ea"/>
                <a:cs typeface="+mn-cs"/>
              </a:rPr>
              <a:t> </a:t>
            </a:r>
            <a:endParaRPr lang="en-GB" dirty="0"/>
          </a:p>
          <a:p>
            <a:endParaRPr lang="en-GB" sz="1200" b="0" i="0" u="none" strike="noStrike" kern="1200" baseline="0" dirty="0">
              <a:solidFill>
                <a:schemeClr val="tx1"/>
              </a:solidFill>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1624054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155A5"/>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31A4BF-A785-054D-A867-D8452A612397}"/>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2390504" y="-1940893"/>
            <a:ext cx="14190322" cy="141588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1328352" y="1362422"/>
            <a:ext cx="5762220" cy="1590179"/>
          </a:xfrm>
        </p:spPr>
        <p:txBody>
          <a:bodyPr wrap="square" anchor="b">
            <a:spAutoFit/>
          </a:bodyPr>
          <a:lstStyle>
            <a:lvl1pPr algn="r">
              <a:lnSpc>
                <a:spcPts val="6200"/>
              </a:lnSpc>
              <a:defRPr sz="7000" b="1">
                <a:solidFill>
                  <a:schemeClr val="bg1"/>
                </a:solidFill>
              </a:defRPr>
            </a:lvl1pPr>
          </a:lstStyle>
          <a:p>
            <a:r>
              <a:rPr lang="en-US" dirty="0"/>
              <a:t>WHAT TO DO</a:t>
            </a:r>
            <a:br>
              <a:rPr lang="en-US" dirty="0"/>
            </a:br>
            <a:r>
              <a:rPr lang="en-US" dirty="0"/>
              <a:t>ABOUT WORRY</a:t>
            </a:r>
          </a:p>
        </p:txBody>
      </p:sp>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p:nvPr>
        </p:nvSpPr>
        <p:spPr>
          <a:xfrm>
            <a:off x="4559300" y="0"/>
            <a:ext cx="7007225" cy="6858000"/>
          </a:xfrm>
        </p:spPr>
        <p:txBody>
          <a:bodyPr/>
          <a:lstStyle/>
          <a:p>
            <a:endParaRPr lang="en-US" dirty="0"/>
          </a:p>
        </p:txBody>
      </p:sp>
      <p:pic>
        <p:nvPicPr>
          <p:cNvPr id="15" name="Picture 14" descr="A picture containing drawing&#10;&#10;Description automatically generated">
            <a:extLst>
              <a:ext uri="{FF2B5EF4-FFF2-40B4-BE49-F238E27FC236}">
                <a16:creationId xmlns:a16="http://schemas.microsoft.com/office/drawing/2014/main" id="{C914B65C-413F-8448-A27F-6BF3583348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499" y="5311452"/>
            <a:ext cx="2483709" cy="1481788"/>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39546" y="1225385"/>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2960010"/>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3588613"/>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312326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3155A5"/>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1BE71A83-4378-5244-990C-98887520D9FB}"/>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537882" y="-1473284"/>
            <a:ext cx="14912787" cy="14879684"/>
          </a:xfrm>
          <a:prstGeom prst="rect">
            <a:avLst/>
          </a:prstGeom>
        </p:spPr>
      </p:pic>
      <p:sp>
        <p:nvSpPr>
          <p:cNvPr id="4" name="Title 3">
            <a:extLst>
              <a:ext uri="{FF2B5EF4-FFF2-40B4-BE49-F238E27FC236}">
                <a16:creationId xmlns:a16="http://schemas.microsoft.com/office/drawing/2014/main" id="{BAC3C349-89E8-E641-9023-1EF1C39157AC}"/>
              </a:ext>
            </a:extLst>
          </p:cNvPr>
          <p:cNvSpPr>
            <a:spLocks noGrp="1"/>
          </p:cNvSpPr>
          <p:nvPr>
            <p:ph type="title" hasCustomPrompt="1"/>
          </p:nvPr>
        </p:nvSpPr>
        <p:spPr>
          <a:xfrm>
            <a:off x="3086356" y="1217224"/>
            <a:ext cx="3074926"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24" name="Text Placeholder 11">
            <a:extLst>
              <a:ext uri="{FF2B5EF4-FFF2-40B4-BE49-F238E27FC236}">
                <a16:creationId xmlns:a16="http://schemas.microsoft.com/office/drawing/2014/main" id="{647B576F-BECF-7E40-9064-3AE1723C095D}"/>
              </a:ext>
            </a:extLst>
          </p:cNvPr>
          <p:cNvSpPr>
            <a:spLocks noGrp="1"/>
          </p:cNvSpPr>
          <p:nvPr>
            <p:ph type="body" sz="quarter" idx="12" hasCustomPrompt="1"/>
          </p:nvPr>
        </p:nvSpPr>
        <p:spPr>
          <a:xfrm>
            <a:off x="1250067" y="2274923"/>
            <a:ext cx="5046561" cy="3107305"/>
          </a:xfrm>
        </p:spPr>
        <p:txBody>
          <a:bodyPr numCol="1" spcCol="540000"/>
          <a:lstStyle>
            <a:lvl1pPr marL="273050" marR="0" indent="-273050" algn="l" defTabSz="914400" rtl="0" eaLnBrk="1" fontAlgn="auto" latinLnBrk="0" hangingPunct="1">
              <a:lnSpc>
                <a:spcPct val="100000"/>
              </a:lnSpc>
              <a:spcBef>
                <a:spcPts val="50"/>
              </a:spcBef>
              <a:spcAft>
                <a:spcPts val="0"/>
              </a:spcAft>
              <a:buClrTx/>
              <a:buSzTx/>
              <a:buFont typeface="Arial" panose="020B0604020202020204" pitchFamily="34" charset="0"/>
              <a:buChar char="•"/>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Some other ideas if you get stuck:</a:t>
            </a:r>
          </a:p>
          <a:p>
            <a:r>
              <a:rPr lang="en-GB" dirty="0">
                <a:effectLst/>
                <a:latin typeface="Arial" panose="020B0604020202020204" pitchFamily="34" charset="0"/>
              </a:rPr>
              <a:t>Writing worries down</a:t>
            </a:r>
          </a:p>
          <a:p>
            <a:r>
              <a:rPr lang="en-GB" dirty="0">
                <a:effectLst/>
                <a:latin typeface="Arial" panose="020B0604020202020204" pitchFamily="34" charset="0"/>
              </a:rPr>
              <a:t>Speaking to someone trusted about worries </a:t>
            </a:r>
          </a:p>
          <a:p>
            <a:r>
              <a:rPr lang="en-GB" dirty="0">
                <a:effectLst/>
                <a:latin typeface="Arial" panose="020B0604020202020204" pitchFamily="34" charset="0"/>
              </a:rPr>
              <a:t>Doing something about it (if possible!)</a:t>
            </a:r>
          </a:p>
          <a:p>
            <a:r>
              <a:rPr lang="en-GB" dirty="0">
                <a:effectLst/>
                <a:latin typeface="Arial" panose="020B0604020202020204" pitchFamily="34" charset="0"/>
              </a:rPr>
              <a:t>Being active</a:t>
            </a:r>
          </a:p>
          <a:p>
            <a:r>
              <a:rPr lang="en-GB" dirty="0">
                <a:effectLst/>
                <a:latin typeface="Arial" panose="020B0604020202020204" pitchFamily="34" charset="0"/>
              </a:rPr>
              <a:t>Learning something new</a:t>
            </a:r>
          </a:p>
          <a:p>
            <a:r>
              <a:rPr lang="en-GB" dirty="0">
                <a:effectLst/>
                <a:latin typeface="Arial" panose="020B0604020202020204" pitchFamily="34" charset="0"/>
              </a:rPr>
              <a:t>Doing a favourite hobby</a:t>
            </a:r>
          </a:p>
          <a:p>
            <a:r>
              <a:rPr lang="en-GB" dirty="0">
                <a:effectLst/>
                <a:latin typeface="Arial" panose="020B0604020202020204" pitchFamily="34" charset="0"/>
              </a:rPr>
              <a:t>Creating (for example, doing a piece </a:t>
            </a:r>
            <a:br>
              <a:rPr lang="en-GB" dirty="0">
                <a:effectLst/>
                <a:latin typeface="Arial" panose="020B0604020202020204" pitchFamily="34" charset="0"/>
              </a:rPr>
            </a:br>
            <a:r>
              <a:rPr lang="en-GB" dirty="0">
                <a:effectLst/>
                <a:latin typeface="Arial" panose="020B0604020202020204" pitchFamily="34" charset="0"/>
              </a:rPr>
              <a:t>of art, crafts or making a drama)</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493397" y="1673225"/>
            <a:ext cx="5698603" cy="5159375"/>
          </a:xfrm>
        </p:spPr>
        <p:txBody>
          <a:bodyPr/>
          <a:lstStyle/>
          <a:p>
            <a:endParaRPr lang="en-US" dirty="0"/>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136743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3155A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424D50-9076-5D46-A5D6-5AE94A1FA982}"/>
              </a:ext>
            </a:extLst>
          </p:cNvPr>
          <p:cNvSpPr>
            <a:spLocks noGrp="1"/>
          </p:cNvSpPr>
          <p:nvPr>
            <p:ph type="title" hasCustomPrompt="1"/>
          </p:nvPr>
        </p:nvSpPr>
        <p:spPr>
          <a:xfrm>
            <a:off x="468143" y="2557427"/>
            <a:ext cx="2605851"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246698" y="849312"/>
            <a:ext cx="5698603" cy="5159375"/>
          </a:xfrm>
        </p:spPr>
        <p:txBody>
          <a:bodyPr/>
          <a:lstStyle/>
          <a:p>
            <a:endParaRPr lang="en-US" dirty="0"/>
          </a:p>
        </p:txBody>
      </p:sp>
      <p:sp>
        <p:nvSpPr>
          <p:cNvPr id="10" name="Text Placeholder 11">
            <a:extLst>
              <a:ext uri="{FF2B5EF4-FFF2-40B4-BE49-F238E27FC236}">
                <a16:creationId xmlns:a16="http://schemas.microsoft.com/office/drawing/2014/main" id="{30387A7B-3813-DB40-B99C-49FAB823A003}"/>
              </a:ext>
            </a:extLst>
          </p:cNvPr>
          <p:cNvSpPr>
            <a:spLocks noGrp="1"/>
          </p:cNvSpPr>
          <p:nvPr>
            <p:ph type="body" sz="quarter" idx="12" hasCustomPrompt="1"/>
          </p:nvPr>
        </p:nvSpPr>
        <p:spPr>
          <a:xfrm>
            <a:off x="8205188" y="2557427"/>
            <a:ext cx="3533446" cy="1603093"/>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pic>
        <p:nvPicPr>
          <p:cNvPr id="5" name="Picture 4" descr="A close up of a logo&#10;&#10;Description automatically generated">
            <a:extLst>
              <a:ext uri="{FF2B5EF4-FFF2-40B4-BE49-F238E27FC236}">
                <a16:creationId xmlns:a16="http://schemas.microsoft.com/office/drawing/2014/main" id="{2F1EE630-5D0A-CC43-9342-FB3D4FADA2FF}"/>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1914213" y="-813530"/>
            <a:ext cx="8363571" cy="8345006"/>
          </a:xfrm>
          <a:prstGeom prst="rect">
            <a:avLst/>
          </a:prstGeom>
        </p:spPr>
      </p:pic>
    </p:spTree>
    <p:extLst>
      <p:ext uri="{BB962C8B-B14F-4D97-AF65-F5344CB8AC3E}">
        <p14:creationId xmlns:p14="http://schemas.microsoft.com/office/powerpoint/2010/main" val="287808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928157" y="2807084"/>
            <a:ext cx="4611801" cy="261073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pic>
        <p:nvPicPr>
          <p:cNvPr id="16" name="Picture 15" descr="A close up of a logo&#10;&#10;Description automatically generated">
            <a:extLst>
              <a:ext uri="{FF2B5EF4-FFF2-40B4-BE49-F238E27FC236}">
                <a16:creationId xmlns:a16="http://schemas.microsoft.com/office/drawing/2014/main" id="{98064195-6BDD-4845-87FB-6F3F4EC81F6B}"/>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159019" y="1351684"/>
            <a:ext cx="9277024" cy="9256432"/>
          </a:xfrm>
          <a:prstGeom prst="rect">
            <a:avLst/>
          </a:prstGeom>
        </p:spPr>
      </p:pic>
    </p:spTree>
    <p:extLst>
      <p:ext uri="{BB962C8B-B14F-4D97-AF65-F5344CB8AC3E}">
        <p14:creationId xmlns:p14="http://schemas.microsoft.com/office/powerpoint/2010/main" val="388414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958585" y="962085"/>
            <a:ext cx="4837748" cy="508375"/>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6" name="Text Placeholder 11">
            <a:extLst>
              <a:ext uri="{FF2B5EF4-FFF2-40B4-BE49-F238E27FC236}">
                <a16:creationId xmlns:a16="http://schemas.microsoft.com/office/drawing/2014/main" id="{C17765A9-6FD4-6B46-8BB3-73A6C06E1EDD}"/>
              </a:ext>
            </a:extLst>
          </p:cNvPr>
          <p:cNvSpPr>
            <a:spLocks noGrp="1"/>
          </p:cNvSpPr>
          <p:nvPr>
            <p:ph type="body" sz="quarter" idx="29" hasCustomPrompt="1"/>
          </p:nvPr>
        </p:nvSpPr>
        <p:spPr>
          <a:xfrm>
            <a:off x="6604034" y="2516564"/>
            <a:ext cx="5239255" cy="128962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604034" y="927794"/>
            <a:ext cx="5239255" cy="128962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7" name="Text Placeholder 11">
            <a:extLst>
              <a:ext uri="{FF2B5EF4-FFF2-40B4-BE49-F238E27FC236}">
                <a16:creationId xmlns:a16="http://schemas.microsoft.com/office/drawing/2014/main" id="{CE5CFA48-1EE5-3048-8DFF-312ECD9FCAFD}"/>
              </a:ext>
            </a:extLst>
          </p:cNvPr>
          <p:cNvSpPr>
            <a:spLocks noGrp="1"/>
          </p:cNvSpPr>
          <p:nvPr>
            <p:ph type="body" sz="quarter" idx="30" hasCustomPrompt="1"/>
          </p:nvPr>
        </p:nvSpPr>
        <p:spPr>
          <a:xfrm>
            <a:off x="6604034" y="4105334"/>
            <a:ext cx="5239255" cy="128962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
        <p:nvSpPr>
          <p:cNvPr id="13" name="Text Placeholder 11">
            <a:extLst>
              <a:ext uri="{FF2B5EF4-FFF2-40B4-BE49-F238E27FC236}">
                <a16:creationId xmlns:a16="http://schemas.microsoft.com/office/drawing/2014/main" id="{DF5E602F-9787-E143-92E2-C2AE3C2D5602}"/>
              </a:ext>
            </a:extLst>
          </p:cNvPr>
          <p:cNvSpPr>
            <a:spLocks noGrp="1"/>
          </p:cNvSpPr>
          <p:nvPr>
            <p:ph type="body" sz="quarter" idx="14" hasCustomPrompt="1"/>
          </p:nvPr>
        </p:nvSpPr>
        <p:spPr>
          <a:xfrm>
            <a:off x="325885" y="1936028"/>
            <a:ext cx="3377436" cy="109773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pic>
        <p:nvPicPr>
          <p:cNvPr id="18" name="Picture 17" descr="A close up of a logo&#10;&#10;Description automatically generated">
            <a:extLst>
              <a:ext uri="{FF2B5EF4-FFF2-40B4-BE49-F238E27FC236}">
                <a16:creationId xmlns:a16="http://schemas.microsoft.com/office/drawing/2014/main" id="{0F02B001-619A-4A43-B66B-7A187B05867D}"/>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883422" y="-259089"/>
            <a:ext cx="10444949" cy="10421764"/>
          </a:xfrm>
          <a:prstGeom prst="rect">
            <a:avLst/>
          </a:prstGeom>
        </p:spPr>
      </p:pic>
    </p:spTree>
    <p:extLst>
      <p:ext uri="{BB962C8B-B14F-4D97-AF65-F5344CB8AC3E}">
        <p14:creationId xmlns:p14="http://schemas.microsoft.com/office/powerpoint/2010/main" val="2519136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6170B2-33CF-7F4E-9F48-FD76D61A2933}"/>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B1F0A46-E980-044A-9D83-29977744C108}"/>
              </a:ext>
            </a:extLst>
          </p:cNvPr>
          <p:cNvGrpSpPr/>
          <p:nvPr userDrawn="1"/>
        </p:nvGrpSpPr>
        <p:grpSpPr>
          <a:xfrm>
            <a:off x="0" y="364421"/>
            <a:ext cx="12192000" cy="6493579"/>
            <a:chOff x="0" y="364421"/>
            <a:chExt cx="12192000" cy="6493579"/>
          </a:xfrm>
        </p:grpSpPr>
        <p:sp>
          <p:nvSpPr>
            <p:cNvPr id="22" name="Rectangle 21">
              <a:extLst>
                <a:ext uri="{FF2B5EF4-FFF2-40B4-BE49-F238E27FC236}">
                  <a16:creationId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FEB3F5-47C5-D548-881C-D5C6AAF71B9E}"/>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C83CE723-6B85-4243-9C1D-4D3FE393D7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34" name="Picture 33" descr="A close up of a logo&#10;&#10;Description automatically generated">
            <a:extLst>
              <a:ext uri="{FF2B5EF4-FFF2-40B4-BE49-F238E27FC236}">
                <a16:creationId xmlns:a16="http://schemas.microsoft.com/office/drawing/2014/main" id="{8CBAFAC0-64F2-EA4F-A1DF-667E11F63184}"/>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2060501" y="-60439"/>
            <a:ext cx="9154593" cy="9134271"/>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E7CB2649-E3A2-704A-B90B-B3D14FBBA3C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2570266"/>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3ABA9B1B-17F0-4345-89F6-2CBC9FE178EF}"/>
              </a:ext>
            </a:extLst>
          </p:cNvPr>
          <p:cNvSpPr>
            <a:spLocks noGrp="1"/>
          </p:cNvSpPr>
          <p:nvPr>
            <p:ph type="body" sz="quarter" idx="27" hasCustomPrompt="1"/>
          </p:nvPr>
        </p:nvSpPr>
        <p:spPr>
          <a:xfrm>
            <a:off x="348710" y="4118204"/>
            <a:ext cx="1189979" cy="279525"/>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DDDF6952-6254-1941-9C2D-2EC793B20A03}"/>
              </a:ext>
            </a:extLst>
          </p:cNvPr>
          <p:cNvSpPr>
            <a:spLocks noGrp="1"/>
          </p:cNvSpPr>
          <p:nvPr>
            <p:ph type="body" sz="quarter" idx="28" hasCustomPrompt="1"/>
          </p:nvPr>
        </p:nvSpPr>
        <p:spPr>
          <a:xfrm>
            <a:off x="348710" y="4397729"/>
            <a:ext cx="3103242"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293BC0DF-7074-6847-9665-3A7BC3FD7E37}"/>
              </a:ext>
            </a:extLst>
          </p:cNvPr>
          <p:cNvSpPr>
            <a:spLocks noGrp="1"/>
          </p:cNvSpPr>
          <p:nvPr>
            <p:ph type="body" sz="quarter" idx="29" hasCustomPrompt="1"/>
          </p:nvPr>
        </p:nvSpPr>
        <p:spPr>
          <a:xfrm>
            <a:off x="348710" y="4688615"/>
            <a:ext cx="1950143"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EFDF3FF5-FC1D-0240-90EF-9F6310AE61DF}"/>
              </a:ext>
            </a:extLst>
          </p:cNvPr>
          <p:cNvSpPr>
            <a:spLocks noGrp="1"/>
          </p:cNvSpPr>
          <p:nvPr>
            <p:ph type="body" sz="quarter" idx="30" hasCustomPrompt="1"/>
          </p:nvPr>
        </p:nvSpPr>
        <p:spPr>
          <a:xfrm>
            <a:off x="348711" y="5183074"/>
            <a:ext cx="1076138"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CD55F9CD-1A7A-AA4E-AF38-9B32DDACDDCB}"/>
              </a:ext>
            </a:extLst>
          </p:cNvPr>
          <p:cNvSpPr>
            <a:spLocks noGrp="1"/>
          </p:cNvSpPr>
          <p:nvPr>
            <p:ph type="body" sz="quarter" idx="31" hasCustomPrompt="1"/>
          </p:nvPr>
        </p:nvSpPr>
        <p:spPr>
          <a:xfrm>
            <a:off x="348710" y="5489547"/>
            <a:ext cx="1285779"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5" name="Title 4">
            <a:extLst>
              <a:ext uri="{FF2B5EF4-FFF2-40B4-BE49-F238E27FC236}">
                <a16:creationId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4800"/>
              </a:lnSpc>
              <a:defRPr sz="5000">
                <a:solidFill>
                  <a:schemeClr val="bg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spTree>
    <p:extLst>
      <p:ext uri="{BB962C8B-B14F-4D97-AF65-F5344CB8AC3E}">
        <p14:creationId xmlns:p14="http://schemas.microsoft.com/office/powerpoint/2010/main" val="19008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3155A5"/>
        </a:solidFill>
        <a:effectLst/>
      </p:bgPr>
    </p:bg>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F01BE32C-3815-8E4B-B7DE-B75C55B78690}"/>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0" y="-1741931"/>
            <a:ext cx="14801849" cy="14768993"/>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F1649125-04C6-E54B-A19B-F7799CAF9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4" name="Title 3">
            <a:extLst>
              <a:ext uri="{FF2B5EF4-FFF2-40B4-BE49-F238E27FC236}">
                <a16:creationId xmlns:a16="http://schemas.microsoft.com/office/drawing/2014/main" id="{5EFB21A1-C13B-F94C-9D79-B77EDA13BE40}"/>
              </a:ext>
            </a:extLst>
          </p:cNvPr>
          <p:cNvSpPr>
            <a:spLocks noGrp="1"/>
          </p:cNvSpPr>
          <p:nvPr>
            <p:ph type="title" hasCustomPrompt="1"/>
          </p:nvPr>
        </p:nvSpPr>
        <p:spPr>
          <a:xfrm>
            <a:off x="3699508" y="1115377"/>
            <a:ext cx="3295651" cy="724639"/>
          </a:xfrm>
        </p:spPr>
        <p:txBody>
          <a:bodyPr/>
          <a:lstStyle>
            <a:lvl1pPr>
              <a:defRPr sz="5000">
                <a:solidFill>
                  <a:schemeClr val="bg1"/>
                </a:solidFill>
              </a:defRPr>
            </a:lvl1pPr>
          </a:lstStyle>
          <a:p>
            <a:r>
              <a:rPr lang="en-GB" b="1" dirty="0">
                <a:effectLst/>
                <a:latin typeface="Arial Narrow" panose="020B0604020202020204" pitchFamily="34" charset="0"/>
              </a:rPr>
              <a:t>ADDITIONAL </a:t>
            </a:r>
            <a:endParaRPr lang="en-GB" dirty="0">
              <a:effectLst/>
              <a:latin typeface="Arial Narrow" panose="020B0604020202020204" pitchFamily="34" charset="0"/>
            </a:endParaRPr>
          </a:p>
        </p:txBody>
      </p:sp>
      <p:sp>
        <p:nvSpPr>
          <p:cNvPr id="9" name="Text Placeholder 8">
            <a:extLst>
              <a:ext uri="{FF2B5EF4-FFF2-40B4-BE49-F238E27FC236}">
                <a16:creationId xmlns:a16="http://schemas.microsoft.com/office/drawing/2014/main" id="{385CAE57-CB10-4B46-955C-E07F812B49C1}"/>
              </a:ext>
            </a:extLst>
          </p:cNvPr>
          <p:cNvSpPr>
            <a:spLocks noGrp="1"/>
          </p:cNvSpPr>
          <p:nvPr>
            <p:ph type="body" sz="quarter" idx="16" hasCustomPrompt="1"/>
          </p:nvPr>
        </p:nvSpPr>
        <p:spPr>
          <a:xfrm>
            <a:off x="570288" y="1800911"/>
            <a:ext cx="4389755" cy="1049855"/>
          </a:xfrm>
        </p:spPr>
        <p:txBody>
          <a:bodyPr/>
          <a:lstStyle>
            <a:lvl1pPr marL="0" algn="r" defTabSz="914400" rtl="0" eaLnBrk="1" latinLnBrk="0" hangingPunct="1">
              <a:lnSpc>
                <a:spcPts val="4800"/>
              </a:lnSpc>
              <a:spcBef>
                <a:spcPct val="0"/>
              </a:spcBef>
              <a:buNone/>
              <a:defRPr lang="en-GB" sz="5000" b="1" i="0" kern="120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algn="r">
              <a:lnSpc>
                <a:spcPts val="4800"/>
              </a:lnSpc>
            </a:pPr>
            <a:r>
              <a:rPr lang="en-GB" b="1" dirty="0">
                <a:effectLst/>
                <a:latin typeface="Arial Narrow" panose="020B0604020202020204" pitchFamily="34" charset="0"/>
              </a:rPr>
              <a:t>RELAXATION ACTIVITIES</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257800" y="1934832"/>
            <a:ext cx="6934199" cy="4897835"/>
          </a:xfrm>
        </p:spPr>
        <p:txBody>
          <a:bodyPr/>
          <a:lstStyle/>
          <a:p>
            <a:endParaRPr lang="en-US" dirty="0"/>
          </a:p>
        </p:txBody>
      </p:sp>
    </p:spTree>
    <p:extLst>
      <p:ext uri="{BB962C8B-B14F-4D97-AF65-F5344CB8AC3E}">
        <p14:creationId xmlns:p14="http://schemas.microsoft.com/office/powerpoint/2010/main" val="287053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750219" y="962085"/>
            <a:ext cx="4837748" cy="508375"/>
          </a:xfrm>
        </p:spPr>
        <p:txBody>
          <a:bodyPr/>
          <a:lstStyle>
            <a:lvl1pPr marL="0" indent="0" algn="r"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46219" y="653568"/>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3" name="Text Placeholder 11">
            <a:extLst>
              <a:ext uri="{FF2B5EF4-FFF2-40B4-BE49-F238E27FC236}">
                <a16:creationId xmlns:a16="http://schemas.microsoft.com/office/drawing/2014/main" id="{DF5E602F-9787-E143-92E2-C2AE3C2D5602}"/>
              </a:ext>
            </a:extLst>
          </p:cNvPr>
          <p:cNvSpPr>
            <a:spLocks noGrp="1"/>
          </p:cNvSpPr>
          <p:nvPr>
            <p:ph type="body" sz="quarter" idx="14" hasCustomPrompt="1"/>
          </p:nvPr>
        </p:nvSpPr>
        <p:spPr>
          <a:xfrm>
            <a:off x="2210531" y="1936028"/>
            <a:ext cx="3377436"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C2995693-D36B-6D4A-9CE7-24F653E2C635}"/>
              </a:ext>
            </a:extLst>
          </p:cNvPr>
          <p:cNvSpPr>
            <a:spLocks noGrp="1"/>
          </p:cNvSpPr>
          <p:nvPr>
            <p:ph type="body" sz="quarter" idx="27" hasCustomPrompt="1"/>
          </p:nvPr>
        </p:nvSpPr>
        <p:spPr>
          <a:xfrm>
            <a:off x="1882587" y="4159364"/>
            <a:ext cx="3705379" cy="1672826"/>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19" name="Group 18">
            <a:extLst>
              <a:ext uri="{FF2B5EF4-FFF2-40B4-BE49-F238E27FC236}">
                <a16:creationId xmlns:a16="http://schemas.microsoft.com/office/drawing/2014/main" id="{276A142C-5C53-194B-A23B-06E1CAC0302E}"/>
              </a:ext>
              <a:ext uri="{C183D7F6-B498-43B3-948B-1728B52AA6E4}">
                <adec:decorative xmlns:adec="http://schemas.microsoft.com/office/drawing/2017/decorative" val="1"/>
              </a:ext>
            </a:extLst>
          </p:cNvPr>
          <p:cNvGrpSpPr/>
          <p:nvPr userDrawn="1"/>
        </p:nvGrpSpPr>
        <p:grpSpPr>
          <a:xfrm>
            <a:off x="797534" y="3083713"/>
            <a:ext cx="1085053" cy="1075583"/>
            <a:chOff x="2419037" y="3416300"/>
            <a:chExt cx="1085053" cy="1075583"/>
          </a:xfrm>
        </p:grpSpPr>
        <p:sp>
          <p:nvSpPr>
            <p:cNvPr id="23" name="Rectangle 22">
              <a:extLst>
                <a:ext uri="{FF2B5EF4-FFF2-40B4-BE49-F238E27FC236}">
                  <a16:creationId xmlns:a16="http://schemas.microsoft.com/office/drawing/2014/main" id="{CC29CC7D-5167-FA4D-A212-C683730E511E}"/>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69CD2305-E9A0-C94E-9129-109A47EF07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09705" y="3522173"/>
              <a:ext cx="890955" cy="868757"/>
            </a:xfrm>
            <a:prstGeom prst="rect">
              <a:avLst/>
            </a:prstGeom>
          </p:spPr>
        </p:pic>
      </p:grpSp>
      <p:sp>
        <p:nvSpPr>
          <p:cNvPr id="25" name="Text Placeholder 11">
            <a:extLst>
              <a:ext uri="{FF2B5EF4-FFF2-40B4-BE49-F238E27FC236}">
                <a16:creationId xmlns:a16="http://schemas.microsoft.com/office/drawing/2014/main" id="{A4F410A1-2901-5E49-8E85-D7522A0D27A2}"/>
              </a:ext>
            </a:extLst>
          </p:cNvPr>
          <p:cNvSpPr>
            <a:spLocks noGrp="1"/>
          </p:cNvSpPr>
          <p:nvPr>
            <p:ph type="body" sz="quarter" idx="29" hasCustomPrompt="1"/>
          </p:nvPr>
        </p:nvSpPr>
        <p:spPr>
          <a:xfrm>
            <a:off x="6846219" y="1186536"/>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6" name="Text Placeholder 11">
            <a:extLst>
              <a:ext uri="{FF2B5EF4-FFF2-40B4-BE49-F238E27FC236}">
                <a16:creationId xmlns:a16="http://schemas.microsoft.com/office/drawing/2014/main" id="{EBDA62B1-5E18-2A4C-A1F9-D1825D967AAD}"/>
              </a:ext>
            </a:extLst>
          </p:cNvPr>
          <p:cNvSpPr>
            <a:spLocks noGrp="1"/>
          </p:cNvSpPr>
          <p:nvPr>
            <p:ph type="body" sz="quarter" idx="30" hasCustomPrompt="1"/>
          </p:nvPr>
        </p:nvSpPr>
        <p:spPr>
          <a:xfrm>
            <a:off x="6846219" y="1714361"/>
            <a:ext cx="4309292"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EDEF0314-FA38-D041-BF14-FD4C535BD34A}"/>
              </a:ext>
            </a:extLst>
          </p:cNvPr>
          <p:cNvSpPr>
            <a:spLocks noGrp="1"/>
          </p:cNvSpPr>
          <p:nvPr>
            <p:ph type="body" sz="quarter" idx="31" hasCustomPrompt="1"/>
          </p:nvPr>
        </p:nvSpPr>
        <p:spPr>
          <a:xfrm>
            <a:off x="6573341" y="2246693"/>
            <a:ext cx="2310464" cy="36427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29" name="Text Placeholder 11">
            <a:extLst>
              <a:ext uri="{FF2B5EF4-FFF2-40B4-BE49-F238E27FC236}">
                <a16:creationId xmlns:a16="http://schemas.microsoft.com/office/drawing/2014/main" id="{C8E28D84-50E1-B743-AA9C-E4551DCA80A3}"/>
              </a:ext>
            </a:extLst>
          </p:cNvPr>
          <p:cNvSpPr>
            <a:spLocks noGrp="1"/>
          </p:cNvSpPr>
          <p:nvPr>
            <p:ph type="body" sz="quarter" idx="32" hasCustomPrompt="1"/>
          </p:nvPr>
        </p:nvSpPr>
        <p:spPr>
          <a:xfrm>
            <a:off x="6573341" y="2779025"/>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0" name="Text Placeholder 11">
            <a:extLst>
              <a:ext uri="{FF2B5EF4-FFF2-40B4-BE49-F238E27FC236}">
                <a16:creationId xmlns:a16="http://schemas.microsoft.com/office/drawing/2014/main" id="{E4B319DF-1A02-C647-B729-2250E9D175E8}"/>
              </a:ext>
            </a:extLst>
          </p:cNvPr>
          <p:cNvSpPr>
            <a:spLocks noGrp="1"/>
          </p:cNvSpPr>
          <p:nvPr>
            <p:ph type="body" sz="quarter" idx="33" hasCustomPrompt="1"/>
          </p:nvPr>
        </p:nvSpPr>
        <p:spPr>
          <a:xfrm>
            <a:off x="9175292" y="2246693"/>
            <a:ext cx="2310464" cy="364274"/>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FAB04195-EB69-2945-9041-F6427EC79D95}"/>
              </a:ext>
            </a:extLst>
          </p:cNvPr>
          <p:cNvSpPr>
            <a:spLocks noGrp="1"/>
          </p:cNvSpPr>
          <p:nvPr>
            <p:ph type="body" sz="quarter" idx="34" hasCustomPrompt="1"/>
          </p:nvPr>
        </p:nvSpPr>
        <p:spPr>
          <a:xfrm>
            <a:off x="9175292" y="2774517"/>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B2320152-AE07-4B47-B24F-A754FD07F08E}"/>
              </a:ext>
            </a:extLst>
          </p:cNvPr>
          <p:cNvSpPr>
            <a:spLocks noGrp="1"/>
          </p:cNvSpPr>
          <p:nvPr>
            <p:ph type="body" sz="quarter" idx="35" hasCustomPrompt="1"/>
          </p:nvPr>
        </p:nvSpPr>
        <p:spPr>
          <a:xfrm>
            <a:off x="9175292" y="3317210"/>
            <a:ext cx="2310464"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59496653-78EB-9C4B-B69D-5DAD2A27D375}"/>
              </a:ext>
            </a:extLst>
          </p:cNvPr>
          <p:cNvSpPr>
            <a:spLocks noGrp="1"/>
          </p:cNvSpPr>
          <p:nvPr>
            <p:ph type="body" sz="quarter" idx="36" hasCustomPrompt="1"/>
          </p:nvPr>
        </p:nvSpPr>
        <p:spPr>
          <a:xfrm>
            <a:off x="9175292" y="3859903"/>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4" name="Text Placeholder 11">
            <a:extLst>
              <a:ext uri="{FF2B5EF4-FFF2-40B4-BE49-F238E27FC236}">
                <a16:creationId xmlns:a16="http://schemas.microsoft.com/office/drawing/2014/main" id="{55463FC1-040D-7B4B-9F07-2BF8B62F908D}"/>
              </a:ext>
            </a:extLst>
          </p:cNvPr>
          <p:cNvSpPr>
            <a:spLocks noGrp="1"/>
          </p:cNvSpPr>
          <p:nvPr>
            <p:ph type="body" sz="quarter" idx="37" hasCustomPrompt="1"/>
          </p:nvPr>
        </p:nvSpPr>
        <p:spPr>
          <a:xfrm>
            <a:off x="9175292" y="4402596"/>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5" name="Text Placeholder 11">
            <a:extLst>
              <a:ext uri="{FF2B5EF4-FFF2-40B4-BE49-F238E27FC236}">
                <a16:creationId xmlns:a16="http://schemas.microsoft.com/office/drawing/2014/main" id="{7523DFDF-1656-594E-9C76-D5AEDBB04D15}"/>
              </a:ext>
            </a:extLst>
          </p:cNvPr>
          <p:cNvSpPr>
            <a:spLocks noGrp="1"/>
          </p:cNvSpPr>
          <p:nvPr>
            <p:ph type="body" sz="quarter" idx="38" hasCustomPrompt="1"/>
          </p:nvPr>
        </p:nvSpPr>
        <p:spPr>
          <a:xfrm>
            <a:off x="10461399" y="3859903"/>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6" name="Text Placeholder 11">
            <a:extLst>
              <a:ext uri="{FF2B5EF4-FFF2-40B4-BE49-F238E27FC236}">
                <a16:creationId xmlns:a16="http://schemas.microsoft.com/office/drawing/2014/main" id="{662599DE-55ED-4648-A888-E3EF7C73444E}"/>
              </a:ext>
            </a:extLst>
          </p:cNvPr>
          <p:cNvSpPr>
            <a:spLocks noGrp="1"/>
          </p:cNvSpPr>
          <p:nvPr>
            <p:ph type="body" sz="quarter" idx="39" hasCustomPrompt="1"/>
          </p:nvPr>
        </p:nvSpPr>
        <p:spPr>
          <a:xfrm>
            <a:off x="10461399" y="4402596"/>
            <a:ext cx="99462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7" name="Text Placeholder 11">
            <a:extLst>
              <a:ext uri="{FF2B5EF4-FFF2-40B4-BE49-F238E27FC236}">
                <a16:creationId xmlns:a16="http://schemas.microsoft.com/office/drawing/2014/main" id="{B75DD944-2F08-4C42-A3AB-A700C5378FA5}"/>
              </a:ext>
            </a:extLst>
          </p:cNvPr>
          <p:cNvSpPr>
            <a:spLocks noGrp="1"/>
          </p:cNvSpPr>
          <p:nvPr>
            <p:ph type="body" sz="quarter" idx="40" hasCustomPrompt="1"/>
          </p:nvPr>
        </p:nvSpPr>
        <p:spPr>
          <a:xfrm>
            <a:off x="9134919" y="4913416"/>
            <a:ext cx="2321100" cy="364274"/>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Tree>
    <p:extLst>
      <p:ext uri="{BB962C8B-B14F-4D97-AF65-F5344CB8AC3E}">
        <p14:creationId xmlns:p14="http://schemas.microsoft.com/office/powerpoint/2010/main" val="240935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BD42BD0D-7813-204E-A880-09AACB48AEF5}"/>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727158" y="-838736"/>
            <a:ext cx="12040739" cy="12014012"/>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900825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grpSp>
        <p:nvGrpSpPr>
          <p:cNvPr id="18" name="Group 17">
            <a:extLst>
              <a:ext uri="{FF2B5EF4-FFF2-40B4-BE49-F238E27FC236}">
                <a16:creationId xmlns:a16="http://schemas.microsoft.com/office/drawing/2014/main" id="{2D1C4457-A534-714C-87C2-945D4C655191}"/>
              </a:ext>
            </a:extLst>
          </p:cNvPr>
          <p:cNvGrpSpPr/>
          <p:nvPr userDrawn="1"/>
        </p:nvGrpSpPr>
        <p:grpSpPr>
          <a:xfrm>
            <a:off x="-5192495" y="109145"/>
            <a:ext cx="14958570" cy="10835466"/>
            <a:chOff x="-5192495" y="109145"/>
            <a:chExt cx="14958570" cy="10835466"/>
          </a:xfrm>
        </p:grpSpPr>
        <p:pic>
          <p:nvPicPr>
            <p:cNvPr id="19" name="Picture 18" descr="A close up of a logo&#10;&#10;Description automatically generated">
              <a:extLst>
                <a:ext uri="{FF2B5EF4-FFF2-40B4-BE49-F238E27FC236}">
                  <a16:creationId xmlns:a16="http://schemas.microsoft.com/office/drawing/2014/main" id="{C6A1C9F2-2A11-6A41-8027-80738FE50B43}"/>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678874" y="522847"/>
              <a:ext cx="10444949" cy="10421764"/>
            </a:xfrm>
            <a:prstGeom prst="rect">
              <a:avLst/>
            </a:prstGeom>
          </p:spPr>
        </p:pic>
        <p:pic>
          <p:nvPicPr>
            <p:cNvPr id="22" name="Picture 21" descr="A close up of a logo&#10;&#10;Description automatically generated">
              <a:extLst>
                <a:ext uri="{FF2B5EF4-FFF2-40B4-BE49-F238E27FC236}">
                  <a16:creationId xmlns:a16="http://schemas.microsoft.com/office/drawing/2014/main" id="{D921C6EE-C0D8-EA40-9DD0-91345E29FFD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5192495" y="109145"/>
              <a:ext cx="10444949" cy="10421764"/>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2" name="Picture 11" descr="A picture containing drawing&#10;&#10;Description automatically generated">
            <a:extLst>
              <a:ext uri="{FF2B5EF4-FFF2-40B4-BE49-F238E27FC236}">
                <a16:creationId xmlns:a16="http://schemas.microsoft.com/office/drawing/2014/main" id="{A3FA58F3-1A70-9347-BA35-82612329D9E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Tree>
    <p:extLst>
      <p:ext uri="{BB962C8B-B14F-4D97-AF65-F5344CB8AC3E}">
        <p14:creationId xmlns:p14="http://schemas.microsoft.com/office/powerpoint/2010/main" val="79728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8270-FCC7-7A45-A34D-5444BA7DE9E2}"/>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13FBC313-CA7A-1145-A896-84C9A98216C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Tree>
    <p:extLst>
      <p:ext uri="{BB962C8B-B14F-4D97-AF65-F5344CB8AC3E}">
        <p14:creationId xmlns:p14="http://schemas.microsoft.com/office/powerpoint/2010/main" val="12256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a16="http://schemas.microsoft.com/office/drawing/2014/main" id="{757F7154-F485-9E45-B615-793444F25797}"/>
              </a:ext>
              <a:ext uri="{C183D7F6-B498-43B3-948B-1728B52AA6E4}">
                <adec:decorative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40D03868-5AA5-7E42-BF58-4235EE80210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spTree>
    <p:extLst>
      <p:ext uri="{BB962C8B-B14F-4D97-AF65-F5344CB8AC3E}">
        <p14:creationId xmlns:p14="http://schemas.microsoft.com/office/powerpoint/2010/main" val="3385775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a16="http://schemas.microsoft.com/office/drawing/2014/main" id="{77E7153F-9AFC-8041-B9DD-FB9DEC2AC8C9}"/>
              </a:ext>
              <a:ext uri="{C183D7F6-B498-43B3-948B-1728B52AA6E4}">
                <adec:decorative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a16="http://schemas.microsoft.com/office/drawing/2014/main" id="{AFA6B739-F646-744C-A02D-83F09C2BB5A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35350" y="3578657"/>
              <a:ext cx="1252912" cy="766037"/>
            </a:xfrm>
            <a:prstGeom prst="rect">
              <a:avLst/>
            </a:prstGeom>
          </p:spPr>
        </p:pic>
      </p:grpSp>
      <p:sp>
        <p:nvSpPr>
          <p:cNvPr id="24" name="Text Placeholder 11">
            <a:extLst>
              <a:ext uri="{FF2B5EF4-FFF2-40B4-BE49-F238E27FC236}">
                <a16:creationId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a16="http://schemas.microsoft.com/office/drawing/2014/main" id="{1E6B332F-3A1C-2540-8D66-80E40D2C78F3}"/>
              </a:ext>
              <a:ext uri="{C183D7F6-B498-43B3-948B-1728B52AA6E4}">
                <adec:decorative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a16="http://schemas.microsoft.com/office/drawing/2014/main" id="{DCA5C30A-7187-DF4C-BF7B-70EEA8AF26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19036" y="3645058"/>
              <a:ext cx="1114821" cy="681607"/>
            </a:xfrm>
            <a:prstGeom prst="rect">
              <a:avLst/>
            </a:prstGeom>
          </p:spPr>
        </p:pic>
      </p:grpSp>
    </p:spTree>
    <p:extLst>
      <p:ext uri="{BB962C8B-B14F-4D97-AF65-F5344CB8AC3E}">
        <p14:creationId xmlns:p14="http://schemas.microsoft.com/office/powerpoint/2010/main" val="2482132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4" name="Rectangle 23">
            <a:extLst>
              <a:ext uri="{FF2B5EF4-FFF2-40B4-BE49-F238E27FC236}">
                <a16:creationId xmlns:a16="http://schemas.microsoft.com/office/drawing/2014/main" id="{892DCBD6-688F-C94E-AD20-4A5BDE0A06E8}"/>
              </a:ext>
            </a:extLst>
          </p:cNvPr>
          <p:cNvSpPr/>
          <p:nvPr userDrawn="1"/>
        </p:nvSpPr>
        <p:spPr>
          <a:xfrm>
            <a:off x="348711" y="3592043"/>
            <a:ext cx="1122002"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E9092C61-1DEC-B748-B24C-EFA7853CA22B}"/>
              </a:ext>
            </a:extLst>
          </p:cNvPr>
          <p:cNvSpPr>
            <a:spLocks noGrp="1"/>
          </p:cNvSpPr>
          <p:nvPr>
            <p:ph type="body" sz="quarter" idx="26" hasCustomPrompt="1"/>
          </p:nvPr>
        </p:nvSpPr>
        <p:spPr>
          <a:xfrm>
            <a:off x="348712" y="3624396"/>
            <a:ext cx="1122002"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sp>
        <p:nvSpPr>
          <p:cNvPr id="26" name="Text Placeholder 11">
            <a:extLst>
              <a:ext uri="{FF2B5EF4-FFF2-40B4-BE49-F238E27FC236}">
                <a16:creationId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305095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a16="http://schemas.microsoft.com/office/drawing/2014/main" id="{FF5996D0-3808-024C-BCE8-C05C2E02D4A1}"/>
              </a:ext>
            </a:extLst>
          </p:cNvPr>
          <p:cNvSpPr>
            <a:spLocks noGrp="1"/>
          </p:cNvSpPr>
          <p:nvPr>
            <p:ph type="body" sz="quarter" idx="27" hasCustomPrompt="1"/>
          </p:nvPr>
        </p:nvSpPr>
        <p:spPr>
          <a:xfrm>
            <a:off x="135473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9" name="Text Placeholder 11">
            <a:extLst>
              <a:ext uri="{FF2B5EF4-FFF2-40B4-BE49-F238E27FC236}">
                <a16:creationId xmlns:a16="http://schemas.microsoft.com/office/drawing/2014/main" id="{7EAB1870-8BFE-FC4D-BB3D-9A714A60688E}"/>
              </a:ext>
            </a:extLst>
          </p:cNvPr>
          <p:cNvSpPr>
            <a:spLocks noGrp="1"/>
          </p:cNvSpPr>
          <p:nvPr>
            <p:ph type="body" sz="quarter" idx="28" hasCustomPrompt="1"/>
          </p:nvPr>
        </p:nvSpPr>
        <p:spPr>
          <a:xfrm>
            <a:off x="622554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a16="http://schemas.microsoft.com/office/drawing/2014/main" id="{47E3E485-70A1-6844-A916-8F5C88A600DD}"/>
              </a:ext>
            </a:extLst>
          </p:cNvPr>
          <p:cNvSpPr>
            <a:spLocks noGrp="1"/>
          </p:cNvSpPr>
          <p:nvPr>
            <p:ph type="body" sz="quarter" idx="29" hasCustomPrompt="1"/>
          </p:nvPr>
        </p:nvSpPr>
        <p:spPr>
          <a:xfrm>
            <a:off x="1354732"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5" name="Text Placeholder 11">
            <a:extLst>
              <a:ext uri="{FF2B5EF4-FFF2-40B4-BE49-F238E27FC236}">
                <a16:creationId xmlns:a16="http://schemas.microsoft.com/office/drawing/2014/main" id="{4A11677F-1757-6E44-95F8-79939CF4397A}"/>
              </a:ext>
            </a:extLst>
          </p:cNvPr>
          <p:cNvSpPr>
            <a:spLocks noGrp="1"/>
          </p:cNvSpPr>
          <p:nvPr>
            <p:ph type="body" sz="quarter" idx="30" hasCustomPrompt="1"/>
          </p:nvPr>
        </p:nvSpPr>
        <p:spPr>
          <a:xfrm>
            <a:off x="6225540"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212039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6941105" y="928626"/>
            <a:ext cx="1420919" cy="1075583"/>
            <a:chOff x="2251178" y="3416300"/>
            <a:chExt cx="1420919"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205120" y="1720794"/>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205120" y="2287623"/>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3567795"/>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7101987" y="1641267"/>
            <a:ext cx="1242038" cy="1075583"/>
            <a:chOff x="2340544" y="3416300"/>
            <a:chExt cx="1242038"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0544" y="3491904"/>
              <a:ext cx="1242038" cy="996056"/>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180480" y="3045334"/>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81431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50247" y="1459562"/>
            <a:ext cx="3349362"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2272145"/>
            <a:ext cx="5270973" cy="416134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923720" y="1742975"/>
            <a:ext cx="3603262" cy="2441097"/>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2517865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47157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23B0F40-112A-6741-B5A0-EDB7365D80BE}"/>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FFCC31"/>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0" name="Picture 9" descr="A picture containing drawing&#10;&#10;Description automatically generated">
            <a:extLst>
              <a:ext uri="{FF2B5EF4-FFF2-40B4-BE49-F238E27FC236}">
                <a16:creationId xmlns:a16="http://schemas.microsoft.com/office/drawing/2014/main" id="{B885E1AE-44AF-D243-BD99-A95E35D81E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25705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90CDCBE5-C854-1642-85A3-FC6917416E6C}"/>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397832" y="208280"/>
            <a:ext cx="10444949" cy="10421764"/>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85147" y="954831"/>
            <a:ext cx="4145280" cy="1266987"/>
          </a:xfrm>
        </p:spPr>
        <p:txBody>
          <a:bodyPr/>
          <a:lstStyle>
            <a:lvl1pPr algn="r">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LEARINING?</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280862" y="1881505"/>
            <a:ext cx="6946900" cy="5159375"/>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215269" y="356197"/>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hasCustomPrompt="1"/>
          </p:nvPr>
        </p:nvSpPr>
        <p:spPr>
          <a:xfrm>
            <a:off x="1928887" y="979473"/>
            <a:ext cx="4167113" cy="724639"/>
          </a:xfrm>
        </p:spPr>
        <p:txBody>
          <a:bodyPr/>
          <a:lstStyle>
            <a:lvl1pPr>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5" name="Text Placeholder 11">
            <a:extLst>
              <a:ext uri="{FF2B5EF4-FFF2-40B4-BE49-F238E27FC236}">
                <a16:creationId xmlns:a16="http://schemas.microsoft.com/office/drawing/2014/main" id="{7B81C106-5900-3C4C-958F-8C41AD7B78F0}"/>
              </a:ext>
            </a:extLst>
          </p:cNvPr>
          <p:cNvSpPr>
            <a:spLocks noGrp="1"/>
          </p:cNvSpPr>
          <p:nvPr>
            <p:ph type="body" sz="quarter" idx="28" hasCustomPrompt="1"/>
          </p:nvPr>
        </p:nvSpPr>
        <p:spPr>
          <a:xfrm>
            <a:off x="7184794" y="917117"/>
            <a:ext cx="3676494" cy="1859537"/>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9" name="Text Placeholder 11">
            <a:extLst>
              <a:ext uri="{FF2B5EF4-FFF2-40B4-BE49-F238E27FC236}">
                <a16:creationId xmlns:a16="http://schemas.microsoft.com/office/drawing/2014/main" id="{85309154-2C7E-C94C-AECB-A9CABE90A8D6}"/>
              </a:ext>
            </a:extLst>
          </p:cNvPr>
          <p:cNvSpPr>
            <a:spLocks noGrp="1"/>
          </p:cNvSpPr>
          <p:nvPr>
            <p:ph type="body" sz="quarter" idx="29" hasCustomPrompt="1"/>
          </p:nvPr>
        </p:nvSpPr>
        <p:spPr>
          <a:xfrm>
            <a:off x="7181385" y="3032132"/>
            <a:ext cx="3676494" cy="215264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2" name="Text Placeholder 11">
            <a:extLst>
              <a:ext uri="{FF2B5EF4-FFF2-40B4-BE49-F238E27FC236}">
                <a16:creationId xmlns:a16="http://schemas.microsoft.com/office/drawing/2014/main" id="{2B054C07-18CD-A040-A795-D5FC63C94B19}"/>
              </a:ext>
            </a:extLst>
          </p:cNvPr>
          <p:cNvSpPr>
            <a:spLocks noGrp="1"/>
          </p:cNvSpPr>
          <p:nvPr>
            <p:ph type="body" sz="quarter" idx="12" hasCustomPrompt="1"/>
          </p:nvPr>
        </p:nvSpPr>
        <p:spPr>
          <a:xfrm>
            <a:off x="284930" y="2581127"/>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sp>
        <p:nvSpPr>
          <p:cNvPr id="17" name="Text Placeholder 11">
            <a:extLst>
              <a:ext uri="{FF2B5EF4-FFF2-40B4-BE49-F238E27FC236}">
                <a16:creationId xmlns:a16="http://schemas.microsoft.com/office/drawing/2014/main" id="{495D48F7-7025-B448-AC3F-315DA50E5FB5}"/>
              </a:ext>
            </a:extLst>
          </p:cNvPr>
          <p:cNvSpPr>
            <a:spLocks noGrp="1"/>
          </p:cNvSpPr>
          <p:nvPr>
            <p:ph type="body" sz="quarter" idx="30" hasCustomPrompt="1"/>
          </p:nvPr>
        </p:nvSpPr>
        <p:spPr>
          <a:xfrm>
            <a:off x="284930" y="3657448"/>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spTree>
    <p:extLst>
      <p:ext uri="{BB962C8B-B14F-4D97-AF65-F5344CB8AC3E}">
        <p14:creationId xmlns:p14="http://schemas.microsoft.com/office/powerpoint/2010/main" val="351358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DC0-E40B-0642-87F1-0FB9EFA69988}"/>
              </a:ext>
            </a:extLst>
          </p:cNvPr>
          <p:cNvSpPr>
            <a:spLocks noGrp="1"/>
          </p:cNvSpPr>
          <p:nvPr>
            <p:ph type="title" hasCustomPrompt="1"/>
          </p:nvPr>
        </p:nvSpPr>
        <p:spPr>
          <a:xfrm>
            <a:off x="1114117" y="1168461"/>
            <a:ext cx="4842510" cy="115805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HOW CONFIDENT ARE YOU IN…</a:t>
            </a:r>
            <a:endParaRPr lang="en-GB" dirty="0">
              <a:effectLst/>
              <a:latin typeface="Arial Narrow" panose="020B0604020202020204" pitchFamily="34" charset="0"/>
            </a:endParaRPr>
          </a:p>
        </p:txBody>
      </p:sp>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Text Placeholder 11">
            <a:extLst>
              <a:ext uri="{FF2B5EF4-FFF2-40B4-BE49-F238E27FC236}">
                <a16:creationId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28" name="Slide Number Placeholder 5">
            <a:extLst>
              <a:ext uri="{FF2B5EF4-FFF2-40B4-BE49-F238E27FC236}">
                <a16:creationId xmlns:a16="http://schemas.microsoft.com/office/drawing/2014/main" id="{720550EB-3A82-CB48-86A9-101B4E55A159}"/>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39" name="Picture 38" descr="A picture containing drawing&#10;&#10;Description automatically generated">
            <a:extLst>
              <a:ext uri="{FF2B5EF4-FFF2-40B4-BE49-F238E27FC236}">
                <a16:creationId xmlns:a16="http://schemas.microsoft.com/office/drawing/2014/main" id="{34D4B0A2-F62D-D243-A099-144632B709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3155A5"/>
        </a:solidFill>
        <a:effectLst/>
      </p:bgPr>
    </p:bg>
    <p:spTree>
      <p:nvGrpSpPr>
        <p:cNvPr id="1" name=""/>
        <p:cNvGrpSpPr/>
        <p:nvPr/>
      </p:nvGrpSpPr>
      <p:grpSpPr>
        <a:xfrm>
          <a:off x="0" y="0"/>
          <a:ext cx="0" cy="0"/>
          <a:chOff x="0" y="0"/>
          <a:chExt cx="0" cy="0"/>
        </a:xfrm>
      </p:grpSpPr>
      <p:pic>
        <p:nvPicPr>
          <p:cNvPr id="27" name="Picture 26" descr="A close up of a logo&#10;&#10;Description automatically generated">
            <a:extLst>
              <a:ext uri="{FF2B5EF4-FFF2-40B4-BE49-F238E27FC236}">
                <a16:creationId xmlns:a16="http://schemas.microsoft.com/office/drawing/2014/main" id="{218A7B22-0EFC-B54F-AC53-C61BC3B855DB}"/>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2286000" y="-298156"/>
            <a:ext cx="13139978" cy="13110810"/>
          </a:xfrm>
          <a:prstGeom prst="rect">
            <a:avLst/>
          </a:prstGeom>
        </p:spPr>
      </p:pic>
      <p:sp>
        <p:nvSpPr>
          <p:cNvPr id="5" name="Title 4">
            <a:extLst>
              <a:ext uri="{FF2B5EF4-FFF2-40B4-BE49-F238E27FC236}">
                <a16:creationId xmlns:a16="http://schemas.microsoft.com/office/drawing/2014/main" id="{191EEAA5-B2D1-F640-8E22-45991DEB2E85}"/>
              </a:ext>
            </a:extLst>
          </p:cNvPr>
          <p:cNvSpPr>
            <a:spLocks noGrp="1"/>
          </p:cNvSpPr>
          <p:nvPr>
            <p:ph type="title" hasCustomPrompt="1"/>
          </p:nvPr>
        </p:nvSpPr>
        <p:spPr>
          <a:xfrm>
            <a:off x="2762264" y="954831"/>
            <a:ext cx="4860404" cy="992188"/>
          </a:xfrm>
        </p:spPr>
        <p:txBody>
          <a:bodyPr/>
          <a:lstStyle>
            <a:lvl1pPr>
              <a:lnSpc>
                <a:spcPts val="4800"/>
              </a:lnSpc>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ALL </a:t>
            </a:r>
            <a:br>
              <a:rPr lang="en-GB" dirty="0"/>
            </a:br>
            <a:r>
              <a:rPr lang="en-GB" dirty="0"/>
              <a:t>SCRUNCHED-UP</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13" name="Picture 12" descr="A picture containing drawing&#10;&#10;Description automatically generated">
            <a:extLst>
              <a:ext uri="{FF2B5EF4-FFF2-40B4-BE49-F238E27FC236}">
                <a16:creationId xmlns:a16="http://schemas.microsoft.com/office/drawing/2014/main" id="{3F438C24-A299-8C40-AC41-9CC2DDC1CA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18" name="Text Placeholder 11">
            <a:extLst>
              <a:ext uri="{FF2B5EF4-FFF2-40B4-BE49-F238E27FC236}">
                <a16:creationId xmlns:a16="http://schemas.microsoft.com/office/drawing/2014/main" id="{0146A7C5-9CAC-964F-9A69-F3321C6C2A1D}"/>
              </a:ext>
            </a:extLst>
          </p:cNvPr>
          <p:cNvSpPr>
            <a:spLocks noGrp="1"/>
          </p:cNvSpPr>
          <p:nvPr>
            <p:ph type="body" sz="quarter" idx="14" hasCustomPrompt="1"/>
          </p:nvPr>
        </p:nvSpPr>
        <p:spPr>
          <a:xfrm>
            <a:off x="1634490" y="2432545"/>
            <a:ext cx="4392805"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24" name="Text Placeholder 11">
            <a:extLst>
              <a:ext uri="{FF2B5EF4-FFF2-40B4-BE49-F238E27FC236}">
                <a16:creationId xmlns:a16="http://schemas.microsoft.com/office/drawing/2014/main" id="{647B576F-BECF-7E40-9064-3AE1723C095D}"/>
              </a:ext>
            </a:extLst>
          </p:cNvPr>
          <p:cNvSpPr>
            <a:spLocks noGrp="1"/>
          </p:cNvSpPr>
          <p:nvPr>
            <p:ph type="body" sz="quarter" idx="12" hasCustomPrompt="1"/>
          </p:nvPr>
        </p:nvSpPr>
        <p:spPr>
          <a:xfrm>
            <a:off x="1354238" y="3849081"/>
            <a:ext cx="4673057" cy="557705"/>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worries might this new pupil </a:t>
            </a:r>
            <a:br>
              <a:rPr lang="en-GB" dirty="0">
                <a:effectLst/>
                <a:latin typeface="Arial" panose="020B0604020202020204" pitchFamily="34" charset="0"/>
              </a:rPr>
            </a:br>
            <a:r>
              <a:rPr lang="en-GB" dirty="0">
                <a:effectLst/>
                <a:latin typeface="Arial" panose="020B0604020202020204" pitchFamily="34" charset="0"/>
              </a:rPr>
              <a:t>have about the school year ahead?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493397" y="1673225"/>
            <a:ext cx="5698603" cy="5159375"/>
          </a:xfrm>
        </p:spPr>
        <p:txBody>
          <a:bodyPr/>
          <a:lstStyle/>
          <a:p>
            <a:endParaRPr lang="en-US" dirty="0"/>
          </a:p>
        </p:txBody>
      </p:sp>
      <p:pic>
        <p:nvPicPr>
          <p:cNvPr id="26" name="Picture 25" descr="A picture containing drawing&#10;&#10;Description automatically generated">
            <a:extLst>
              <a:ext uri="{FF2B5EF4-FFF2-40B4-BE49-F238E27FC236}">
                <a16:creationId xmlns:a16="http://schemas.microsoft.com/office/drawing/2014/main" id="{2A8A608A-90A6-3746-881B-739CB8F55DE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382039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17565C2C-AE17-BC49-90B6-70B7081379E6}"/>
              </a:ext>
            </a:extLst>
          </p:cNvPr>
          <p:cNvSpPr>
            <a:spLocks noGrp="1"/>
          </p:cNvSpPr>
          <p:nvPr>
            <p:ph type="title" hasCustomPrompt="1"/>
          </p:nvPr>
        </p:nvSpPr>
        <p:spPr>
          <a:xfrm>
            <a:off x="548639" y="1203086"/>
            <a:ext cx="3429277" cy="1766230"/>
          </a:xfrm>
        </p:spPr>
        <p:txBody>
          <a:bodyPr/>
          <a:lstStyle>
            <a:lvl1pPr marL="0" indent="0" algn="r"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770126" y="1362703"/>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Feelings:</a:t>
            </a:r>
            <a:endParaRPr lang="en-GB" dirty="0">
              <a:effectLst/>
              <a:latin typeface="Arial" panose="020B0604020202020204" pitchFamily="34" charset="0"/>
            </a:endParaRPr>
          </a:p>
        </p:txBody>
      </p:sp>
      <p:pic>
        <p:nvPicPr>
          <p:cNvPr id="25" name="Picture 24" descr="A close up of a logo&#10;&#10;Description automatically generated">
            <a:extLst>
              <a:ext uri="{FF2B5EF4-FFF2-40B4-BE49-F238E27FC236}">
                <a16:creationId xmlns:a16="http://schemas.microsoft.com/office/drawing/2014/main" id="{A1285E99-DDAB-9E48-9784-A64A00199DA8}"/>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721653" y="-1710097"/>
            <a:ext cx="13139978" cy="13110810"/>
          </a:xfrm>
          <a:prstGeom prst="rect">
            <a:avLst/>
          </a:prstGeom>
        </p:spPr>
      </p:pic>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770126" y="1991625"/>
            <a:ext cx="4073164" cy="1353459"/>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23" name="Text Placeholder 11">
            <a:extLst>
              <a:ext uri="{FF2B5EF4-FFF2-40B4-BE49-F238E27FC236}">
                <a16:creationId xmlns:a16="http://schemas.microsoft.com/office/drawing/2014/main" id="{4AEF50F5-17C5-3B4D-A762-1A7A54A701F5}"/>
              </a:ext>
            </a:extLst>
          </p:cNvPr>
          <p:cNvSpPr>
            <a:spLocks noGrp="1"/>
          </p:cNvSpPr>
          <p:nvPr>
            <p:ph type="body" sz="quarter" idx="17" hasCustomPrompt="1"/>
          </p:nvPr>
        </p:nvSpPr>
        <p:spPr>
          <a:xfrm>
            <a:off x="7770126" y="3781811"/>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Thoughts:</a:t>
            </a:r>
            <a:endParaRPr lang="en-GB" dirty="0">
              <a:effectLst/>
              <a:latin typeface="Arial" panose="020B0604020202020204" pitchFamily="34" charset="0"/>
            </a:endParaRPr>
          </a:p>
        </p:txBody>
      </p:sp>
      <p:sp>
        <p:nvSpPr>
          <p:cNvPr id="24" name="Text Placeholder 11">
            <a:extLst>
              <a:ext uri="{FF2B5EF4-FFF2-40B4-BE49-F238E27FC236}">
                <a16:creationId xmlns:a16="http://schemas.microsoft.com/office/drawing/2014/main" id="{B655CADA-B91E-9E4C-929F-850F8FC01A87}"/>
              </a:ext>
            </a:extLst>
          </p:cNvPr>
          <p:cNvSpPr>
            <a:spLocks noGrp="1"/>
          </p:cNvSpPr>
          <p:nvPr>
            <p:ph type="body" sz="quarter" idx="18" hasCustomPrompt="1"/>
          </p:nvPr>
        </p:nvSpPr>
        <p:spPr>
          <a:xfrm>
            <a:off x="7770126" y="4410733"/>
            <a:ext cx="4073164" cy="566381"/>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the Year 6 pupil </a:t>
            </a:r>
            <a:br>
              <a:rPr lang="en-GB" dirty="0">
                <a:effectLst/>
                <a:latin typeface="Arial" panose="020B0604020202020204" pitchFamily="34" charset="0"/>
              </a:rPr>
            </a:br>
            <a:r>
              <a:rPr lang="en-GB" dirty="0">
                <a:effectLst/>
                <a:latin typeface="Arial" panose="020B0604020202020204" pitchFamily="34" charset="0"/>
              </a:rPr>
              <a:t>be thinking?</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descr="A picture containing drawing&#10;&#10;Description automatically generated">
            <a:extLst>
              <a:ext uri="{FF2B5EF4-FFF2-40B4-BE49-F238E27FC236}">
                <a16:creationId xmlns:a16="http://schemas.microsoft.com/office/drawing/2014/main" id="{E2FAA84D-9364-624F-BC7F-094E6BC568A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5119" y="5979900"/>
            <a:ext cx="1429371" cy="852767"/>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Tree>
    <p:extLst>
      <p:ext uri="{BB962C8B-B14F-4D97-AF65-F5344CB8AC3E}">
        <p14:creationId xmlns:p14="http://schemas.microsoft.com/office/powerpoint/2010/main" val="212540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7540CE07-3AB2-D34F-BD0B-4D2D58BC354C}"/>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3695649" y="-935711"/>
            <a:ext cx="13740601" cy="13710100"/>
          </a:xfrm>
          <a:prstGeom prst="rect">
            <a:avLst/>
          </a:prstGeom>
        </p:spPr>
      </p:pic>
      <p:sp>
        <p:nvSpPr>
          <p:cNvPr id="16" name="Title 1">
            <a:extLst>
              <a:ext uri="{FF2B5EF4-FFF2-40B4-BE49-F238E27FC236}">
                <a16:creationId xmlns:a16="http://schemas.microsoft.com/office/drawing/2014/main" id="{4FC28DD2-B3D9-034D-BD50-C8A0F9052004}"/>
              </a:ext>
            </a:extLst>
          </p:cNvPr>
          <p:cNvSpPr>
            <a:spLocks noGrp="1"/>
          </p:cNvSpPr>
          <p:nvPr>
            <p:ph type="title" hasCustomPrompt="1"/>
          </p:nvPr>
        </p:nvSpPr>
        <p:spPr>
          <a:xfrm>
            <a:off x="1723072" y="938661"/>
            <a:ext cx="3429277" cy="176623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928157" y="3278353"/>
            <a:ext cx="4611801" cy="2161748"/>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Tree>
    <p:extLst>
      <p:ext uri="{BB962C8B-B14F-4D97-AF65-F5344CB8AC3E}">
        <p14:creationId xmlns:p14="http://schemas.microsoft.com/office/powerpoint/2010/main" val="255289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3/24/2021</a:t>
            </a:fld>
            <a:endParaRPr lang="en-US"/>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
        <p:nvSpPr>
          <p:cNvPr id="7" name="Rectangle 6">
            <a:extLst>
              <a:ext uri="{FF2B5EF4-FFF2-40B4-BE49-F238E27FC236}">
                <a16:creationId xmlns:a16="http://schemas.microsoft.com/office/drawing/2014/main" id="{D18D94A7-DAE4-944A-839C-E7178995089A}"/>
              </a:ext>
            </a:extLst>
          </p:cNvPr>
          <p:cNvSpPr/>
          <p:nvPr userDrawn="1"/>
        </p:nvSpPr>
        <p:spPr>
          <a:xfrm>
            <a:off x="0" y="7044895"/>
            <a:ext cx="483648" cy="4572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169411-12D8-5748-833B-479B4DA6ED6A}"/>
              </a:ext>
            </a:extLst>
          </p:cNvPr>
          <p:cNvSpPr/>
          <p:nvPr userDrawn="1"/>
        </p:nvSpPr>
        <p:spPr>
          <a:xfrm>
            <a:off x="634320" y="7044895"/>
            <a:ext cx="483648" cy="457200"/>
          </a:xfrm>
          <a:prstGeom prst="rect">
            <a:avLst/>
          </a:prstGeom>
          <a:solidFill>
            <a:srgbClr val="54A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643AED-EC1E-8043-87BF-54ED404903E3}"/>
              </a:ext>
            </a:extLst>
          </p:cNvPr>
          <p:cNvSpPr/>
          <p:nvPr userDrawn="1"/>
        </p:nvSpPr>
        <p:spPr>
          <a:xfrm>
            <a:off x="1268640" y="7044895"/>
            <a:ext cx="483648" cy="457200"/>
          </a:xfrm>
          <a:prstGeom prst="rect">
            <a:avLst/>
          </a:prstGeom>
          <a:solidFill>
            <a:srgbClr val="0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FA03D4-EDBF-6741-BD35-8F55307314A5}"/>
              </a:ext>
            </a:extLst>
          </p:cNvPr>
          <p:cNvSpPr/>
          <p:nvPr userDrawn="1"/>
        </p:nvSpPr>
        <p:spPr>
          <a:xfrm>
            <a:off x="1902960" y="7044895"/>
            <a:ext cx="483648" cy="4572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0E47-398E-C342-A0D0-BFCA4596250B}"/>
              </a:ext>
            </a:extLst>
          </p:cNvPr>
          <p:cNvSpPr/>
          <p:nvPr userDrawn="1"/>
        </p:nvSpPr>
        <p:spPr>
          <a:xfrm>
            <a:off x="2537280" y="7044895"/>
            <a:ext cx="483648" cy="457200"/>
          </a:xfrm>
          <a:prstGeom prst="rect">
            <a:avLst/>
          </a:prstGeom>
          <a:solidFill>
            <a:srgbClr val="6E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692D7-49DA-FF4C-8936-6647A0DF4633}"/>
              </a:ext>
            </a:extLst>
          </p:cNvPr>
          <p:cNvSpPr/>
          <p:nvPr userDrawn="1"/>
        </p:nvSpPr>
        <p:spPr>
          <a:xfrm>
            <a:off x="3140245" y="7044895"/>
            <a:ext cx="483648" cy="457200"/>
          </a:xfrm>
          <a:prstGeom prst="rect">
            <a:avLst/>
          </a:prstGeom>
          <a:solidFill>
            <a:srgbClr val="E4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AD3411-EF19-CB40-9F44-7AA2205EB5BB}"/>
              </a:ext>
            </a:extLst>
          </p:cNvPr>
          <p:cNvSpPr/>
          <p:nvPr userDrawn="1"/>
        </p:nvSpPr>
        <p:spPr>
          <a:xfrm>
            <a:off x="3743210" y="7044895"/>
            <a:ext cx="483648" cy="457200"/>
          </a:xfrm>
          <a:prstGeom prst="rect">
            <a:avLst/>
          </a:prstGeom>
          <a:solidFill>
            <a:srgbClr val="C9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918E40-E69E-B740-BE42-D66A8EAE4985}"/>
              </a:ext>
            </a:extLst>
          </p:cNvPr>
          <p:cNvSpPr/>
          <p:nvPr userDrawn="1"/>
        </p:nvSpPr>
        <p:spPr>
          <a:xfrm>
            <a:off x="4348527" y="7044895"/>
            <a:ext cx="483648" cy="45720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B584D4-3CCF-D048-87F0-79504D8521D5}"/>
              </a:ext>
            </a:extLst>
          </p:cNvPr>
          <p:cNvSpPr/>
          <p:nvPr userDrawn="1"/>
        </p:nvSpPr>
        <p:spPr>
          <a:xfrm>
            <a:off x="4953844" y="7044895"/>
            <a:ext cx="483648" cy="4572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AF915B-C10D-8544-AD3D-4E00F586D6B0}"/>
              </a:ext>
            </a:extLst>
          </p:cNvPr>
          <p:cNvSpPr/>
          <p:nvPr userDrawn="1"/>
        </p:nvSpPr>
        <p:spPr>
          <a:xfrm>
            <a:off x="5559161" y="7034543"/>
            <a:ext cx="483648" cy="457200"/>
          </a:xfrm>
          <a:prstGeom prst="rect">
            <a:avLst/>
          </a:prstGeom>
          <a:solidFill>
            <a:srgbClr val="F9E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65" r:id="rId5"/>
    <p:sldLayoutId id="2147483653" r:id="rId6"/>
    <p:sldLayoutId id="2147483666" r:id="rId7"/>
    <p:sldLayoutId id="2147483654" r:id="rId8"/>
    <p:sldLayoutId id="2147483667" r:id="rId9"/>
    <p:sldLayoutId id="2147483657" r:id="rId10"/>
    <p:sldLayoutId id="2147483668" r:id="rId11"/>
    <p:sldLayoutId id="2147483669" r:id="rId12"/>
    <p:sldLayoutId id="2147483670" r:id="rId13"/>
    <p:sldLayoutId id="2147483671" r:id="rId14"/>
    <p:sldLayoutId id="2147483663" r:id="rId15"/>
    <p:sldLayoutId id="2147483672" r:id="rId16"/>
    <p:sldLayoutId id="2147483673" r:id="rId17"/>
    <p:sldLayoutId id="2147483674" r:id="rId18"/>
    <p:sldLayoutId id="2147483675" r:id="rId19"/>
    <p:sldLayoutId id="2147483652" r:id="rId20"/>
    <p:sldLayoutId id="2147483655" r:id="rId21"/>
    <p:sldLayoutId id="2147483656" r:id="rId22"/>
    <p:sldLayoutId id="2147483658" r:id="rId23"/>
    <p:sldLayoutId id="2147483659" r:id="rId24"/>
    <p:sldLayoutId id="2147483660" r:id="rId25"/>
    <p:sldLayoutId id="2147483661" r:id="rId26"/>
    <p:sldLayoutId id="2147483662" r:id="rId27"/>
    <p:sldLayoutId id="2147483676" r:id="rId28"/>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hyperlink" Target="https://bcove.video/3aTMEPY"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campaignresources.phe.gov.uk/schools/resources/what-to-do-about-worry-year6-lesson-plan-pac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E4A096-8FCB-6644-8591-DB1DA0A8ECF1}"/>
              </a:ext>
            </a:extLst>
          </p:cNvPr>
          <p:cNvSpPr>
            <a:spLocks noGrp="1"/>
          </p:cNvSpPr>
          <p:nvPr>
            <p:ph type="ctrTitle"/>
          </p:nvPr>
        </p:nvSpPr>
        <p:spPr>
          <a:xfrm>
            <a:off x="1338512" y="1887756"/>
            <a:ext cx="5762220" cy="2308324"/>
          </a:xfrm>
        </p:spPr>
        <p:txBody>
          <a:bodyPr/>
          <a:lstStyle/>
          <a:p>
            <a:pPr>
              <a:lnSpc>
                <a:spcPts val="8800"/>
              </a:lnSpc>
            </a:pPr>
            <a:r>
              <a:rPr lang="en-GB" sz="8800" dirty="0"/>
              <a:t>What to do</a:t>
            </a:r>
            <a:br>
              <a:rPr lang="en-GB" sz="8800" dirty="0"/>
            </a:br>
            <a:endParaRPr lang="en-GB" sz="8800" dirty="0"/>
          </a:p>
        </p:txBody>
      </p:sp>
      <p:pic>
        <p:nvPicPr>
          <p:cNvPr id="6" name="Picture Placeholder 5" descr="Two girls smiling and looking at their phones">
            <a:extLst>
              <a:ext uri="{FF2B5EF4-FFF2-40B4-BE49-F238E27FC236}">
                <a16:creationId xmlns:a16="http://schemas.microsoft.com/office/drawing/2014/main" id="{DE52ABAE-3572-B14A-A79A-3EF904D3615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6275"/>
          <a:stretch/>
        </p:blipFill>
        <p:spPr>
          <a:xfrm>
            <a:off x="3281680" y="-302559"/>
            <a:ext cx="8910320" cy="7160559"/>
          </a:xfrm>
        </p:spPr>
      </p:pic>
      <p:pic>
        <p:nvPicPr>
          <p:cNvPr id="2" name="Picture 1">
            <a:extLst>
              <a:ext uri="{FF2B5EF4-FFF2-40B4-BE49-F238E27FC236}">
                <a16:creationId xmlns:a16="http://schemas.microsoft.com/office/drawing/2014/main" id="{CAB67475-64E5-104B-B739-EE1EB3B423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77996" y="2462388"/>
            <a:ext cx="6604000" cy="2362200"/>
          </a:xfrm>
          <a:prstGeom prst="rect">
            <a:avLst/>
          </a:prstGeom>
        </p:spPr>
      </p:pic>
    </p:spTree>
    <p:extLst>
      <p:ext uri="{BB962C8B-B14F-4D97-AF65-F5344CB8AC3E}">
        <p14:creationId xmlns:p14="http://schemas.microsoft.com/office/powerpoint/2010/main" val="408198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8044-6091-D44F-B894-7E862FBC3955}"/>
              </a:ext>
            </a:extLst>
          </p:cNvPr>
          <p:cNvSpPr>
            <a:spLocks noGrp="1"/>
          </p:cNvSpPr>
          <p:nvPr>
            <p:ph type="title"/>
          </p:nvPr>
        </p:nvSpPr>
        <p:spPr/>
        <p:txBody>
          <a:bodyPr/>
          <a:lstStyle/>
          <a:p>
            <a:pPr algn="r">
              <a:lnSpc>
                <a:spcPts val="6000"/>
              </a:lnSpc>
            </a:pPr>
            <a:r>
              <a:rPr lang="en-GB" sz="6000" dirty="0"/>
              <a:t>Discussion questions</a:t>
            </a:r>
            <a:endParaRPr lang="en-US" sz="6000" dirty="0"/>
          </a:p>
        </p:txBody>
      </p:sp>
      <p:sp>
        <p:nvSpPr>
          <p:cNvPr id="3" name="Text Placeholder 2">
            <a:extLst>
              <a:ext uri="{FF2B5EF4-FFF2-40B4-BE49-F238E27FC236}">
                <a16:creationId xmlns:a16="http://schemas.microsoft.com/office/drawing/2014/main" id="{B5524B65-325A-C949-AAFA-60948079ECAA}"/>
              </a:ext>
            </a:extLst>
          </p:cNvPr>
          <p:cNvSpPr>
            <a:spLocks noGrp="1"/>
          </p:cNvSpPr>
          <p:nvPr>
            <p:ph type="body" sz="quarter" idx="12"/>
          </p:nvPr>
        </p:nvSpPr>
        <p:spPr>
          <a:xfrm>
            <a:off x="6902024" y="934346"/>
            <a:ext cx="4611801" cy="1872739"/>
          </a:xfrm>
        </p:spPr>
        <p:txBody>
          <a:bodyPr/>
          <a:lstStyle/>
          <a:p>
            <a:r>
              <a:rPr lang="en-GB" dirty="0"/>
              <a:t>Which of the four areas might be the strongest sign of worry and why?</a:t>
            </a:r>
          </a:p>
          <a:p>
            <a:r>
              <a:rPr lang="en-GB" dirty="0"/>
              <a:t>Why can it sometimes be difficult to </a:t>
            </a:r>
            <a:br>
              <a:rPr lang="en-GB" dirty="0"/>
            </a:br>
            <a:r>
              <a:rPr lang="en-GB" dirty="0"/>
              <a:t>tell if people are worried/nervous?</a:t>
            </a:r>
          </a:p>
          <a:p>
            <a:r>
              <a:rPr lang="en-GB" dirty="0"/>
              <a:t>Is worry different from excitement? How? </a:t>
            </a:r>
          </a:p>
          <a:p>
            <a:pPr marL="0" indent="0">
              <a:buNone/>
            </a:pPr>
            <a:endParaRPr lang="en-US" dirty="0"/>
          </a:p>
        </p:txBody>
      </p:sp>
      <p:sp>
        <p:nvSpPr>
          <p:cNvPr id="4" name="Text Placeholder 3">
            <a:extLst>
              <a:ext uri="{FF2B5EF4-FFF2-40B4-BE49-F238E27FC236}">
                <a16:creationId xmlns:a16="http://schemas.microsoft.com/office/drawing/2014/main" id="{CC0D442C-94A2-3041-8C2E-CDC6464E445D}"/>
              </a:ext>
            </a:extLst>
          </p:cNvPr>
          <p:cNvSpPr>
            <a:spLocks noGrp="1"/>
          </p:cNvSpPr>
          <p:nvPr>
            <p:ph type="body" sz="quarter" idx="28"/>
          </p:nvPr>
        </p:nvSpPr>
        <p:spPr/>
        <p:txBody>
          <a:bodyPr lIns="0"/>
          <a:lstStyle/>
          <a:p>
            <a:r>
              <a:rPr lang="en-GB" b="1" dirty="0"/>
              <a:t>Challenge </a:t>
            </a:r>
            <a:endParaRPr lang="en-GB" dirty="0"/>
          </a:p>
          <a:p>
            <a:endParaRPr lang="en-GB" dirty="0"/>
          </a:p>
          <a:p>
            <a:r>
              <a:rPr lang="en-GB" dirty="0"/>
              <a:t>Do you think worries </a:t>
            </a:r>
            <a:br>
              <a:rPr lang="en-GB" dirty="0"/>
            </a:br>
            <a:r>
              <a:rPr lang="en-GB" dirty="0"/>
              <a:t>can ever be helpful? </a:t>
            </a:r>
          </a:p>
          <a:p>
            <a:endParaRPr lang="en-GB" dirty="0"/>
          </a:p>
          <a:p>
            <a:r>
              <a:rPr lang="en-GB" dirty="0"/>
              <a:t>Explain your thinking.</a:t>
            </a:r>
          </a:p>
        </p:txBody>
      </p:sp>
      <p:pic>
        <p:nvPicPr>
          <p:cNvPr id="8" name="Picture Placeholder 7" descr="Two female students laughing">
            <a:extLst>
              <a:ext uri="{FF2B5EF4-FFF2-40B4-BE49-F238E27FC236}">
                <a16:creationId xmlns:a16="http://schemas.microsoft.com/office/drawing/2014/main" id="{420F09A6-AB36-934B-9FBF-AED8616A3B55}"/>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flipH="1">
            <a:off x="-23789" y="1721224"/>
            <a:ext cx="6933837" cy="5136776"/>
          </a:xfrm>
        </p:spPr>
      </p:pic>
      <p:pic>
        <p:nvPicPr>
          <p:cNvPr id="11" name="Picture 10">
            <a:extLst>
              <a:ext uri="{FF2B5EF4-FFF2-40B4-BE49-F238E27FC236}">
                <a16:creationId xmlns:a16="http://schemas.microsoft.com/office/drawing/2014/main" id="{B6C8C8CB-6699-3649-95D4-F4E35F4AB23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2219" y="5981283"/>
            <a:ext cx="1431335" cy="853938"/>
          </a:xfrm>
          <a:prstGeom prst="rect">
            <a:avLst/>
          </a:prstGeom>
        </p:spPr>
      </p:pic>
    </p:spTree>
    <p:extLst>
      <p:ext uri="{BB962C8B-B14F-4D97-AF65-F5344CB8AC3E}">
        <p14:creationId xmlns:p14="http://schemas.microsoft.com/office/powerpoint/2010/main" val="2461447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99B63-F8BE-4340-B19C-2EA8345DE682}"/>
              </a:ext>
            </a:extLst>
          </p:cNvPr>
          <p:cNvSpPr>
            <a:spLocks noGrp="1"/>
          </p:cNvSpPr>
          <p:nvPr>
            <p:ph type="title"/>
          </p:nvPr>
        </p:nvSpPr>
        <p:spPr>
          <a:xfrm>
            <a:off x="354843" y="1124271"/>
            <a:ext cx="5120798" cy="719979"/>
          </a:xfrm>
        </p:spPr>
        <p:txBody>
          <a:bodyPr/>
          <a:lstStyle/>
          <a:p>
            <a:pPr algn="r">
              <a:lnSpc>
                <a:spcPts val="6000"/>
              </a:lnSpc>
            </a:pPr>
            <a:r>
              <a:rPr lang="en-GB" sz="6000" dirty="0"/>
              <a:t>Un-scrunch me</a:t>
            </a:r>
          </a:p>
        </p:txBody>
      </p:sp>
      <p:pic>
        <p:nvPicPr>
          <p:cNvPr id="11" name="Picture 3" descr="Young girl in a video">
            <a:extLst>
              <a:ext uri="{FF2B5EF4-FFF2-40B4-BE49-F238E27FC236}">
                <a16:creationId xmlns:a16="http://schemas.microsoft.com/office/drawing/2014/main" id="{EC2E34A7-8ACF-AA41-B0FF-BE2A6A010A9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7" r="12973" b="2848"/>
          <a:stretch/>
        </p:blipFill>
        <p:spPr bwMode="auto">
          <a:xfrm>
            <a:off x="354843" y="2423767"/>
            <a:ext cx="5213444" cy="320860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descr="Play button, click to watch the video https://bcove.video/3aTMEPY">
            <a:extLst>
              <a:ext uri="{FF2B5EF4-FFF2-40B4-BE49-F238E27FC236}">
                <a16:creationId xmlns:a16="http://schemas.microsoft.com/office/drawing/2014/main" id="{A000F9D0-D561-824D-AC4A-47E2698C0908}"/>
              </a:ext>
              <a:ext uri="{C183D7F6-B498-43B3-948B-1728B52AA6E4}">
                <adec:decorative xmlns:adec="http://schemas.microsoft.com/office/drawing/2017/decorative" val="0"/>
              </a:ext>
            </a:extLst>
          </p:cNvPr>
          <p:cNvGrpSpPr/>
          <p:nvPr/>
        </p:nvGrpSpPr>
        <p:grpSpPr>
          <a:xfrm>
            <a:off x="2419037" y="3618635"/>
            <a:ext cx="1085053" cy="818865"/>
            <a:chOff x="2419037" y="3429000"/>
            <a:chExt cx="1085053" cy="818865"/>
          </a:xfrm>
        </p:grpSpPr>
        <p:sp>
          <p:nvSpPr>
            <p:cNvPr id="15" name="Rectangle 14">
              <a:extLst>
                <a:ext uri="{FF2B5EF4-FFF2-40B4-BE49-F238E27FC236}">
                  <a16:creationId xmlns:a16="http://schemas.microsoft.com/office/drawing/2014/main" id="{B5D7C354-0891-8547-990E-1E1AAD230F4C}"/>
                </a:ext>
              </a:extLst>
            </p:cNvPr>
            <p:cNvSpPr/>
            <p:nvPr/>
          </p:nvSpPr>
          <p:spPr>
            <a:xfrm>
              <a:off x="2556275" y="3429000"/>
              <a:ext cx="818865" cy="818865"/>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Placeholder 16" descr="A picture containing sky&#10;&#10;Description automatically generated">
              <a:hlinkClick r:id="rId4"/>
              <a:extLst>
                <a:ext uri="{FF2B5EF4-FFF2-40B4-BE49-F238E27FC236}">
                  <a16:creationId xmlns:a16="http://schemas.microsoft.com/office/drawing/2014/main" id="{FB51217E-76FF-8542-B108-3DD9081A2E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19037" y="3506728"/>
              <a:ext cx="1085053" cy="663407"/>
            </a:xfrm>
            <a:prstGeom prst="rect">
              <a:avLst/>
            </a:prstGeom>
          </p:spPr>
        </p:pic>
      </p:grpSp>
      <p:sp>
        <p:nvSpPr>
          <p:cNvPr id="18" name="Text Placeholder 17">
            <a:extLst>
              <a:ext uri="{FF2B5EF4-FFF2-40B4-BE49-F238E27FC236}">
                <a16:creationId xmlns:a16="http://schemas.microsoft.com/office/drawing/2014/main" id="{31267816-D88E-744C-99A5-B1A4FA1149F8}"/>
              </a:ext>
            </a:extLst>
          </p:cNvPr>
          <p:cNvSpPr>
            <a:spLocks noGrp="1"/>
          </p:cNvSpPr>
          <p:nvPr>
            <p:ph type="body" sz="quarter" idx="12"/>
          </p:nvPr>
        </p:nvSpPr>
        <p:spPr>
          <a:xfrm>
            <a:off x="6939547" y="1124271"/>
            <a:ext cx="4234960" cy="1352837"/>
          </a:xfrm>
        </p:spPr>
        <p:txBody>
          <a:bodyPr/>
          <a:lstStyle/>
          <a:p>
            <a:pPr marL="342900" indent="-342900">
              <a:buFont typeface="Arial" panose="020B0604020202020204" pitchFamily="34" charset="0"/>
              <a:buChar char="•"/>
            </a:pPr>
            <a:r>
              <a:rPr lang="en-GB" dirty="0"/>
              <a:t>What actions could help the pupil </a:t>
            </a:r>
            <a:br>
              <a:rPr lang="en-GB" dirty="0"/>
            </a:br>
            <a:r>
              <a:rPr lang="en-GB" dirty="0"/>
              <a:t>to un-scrunch and find a way to deal with their worries? Come up with a list of ideas.</a:t>
            </a:r>
          </a:p>
          <a:p>
            <a:pPr marL="342900" indent="-342900">
              <a:buFont typeface="Arial" panose="020B0604020202020204" pitchFamily="34" charset="0"/>
              <a:buChar char="•"/>
            </a:pPr>
            <a:r>
              <a:rPr lang="en-GB" dirty="0"/>
              <a:t>Can you add any new ideas from </a:t>
            </a:r>
            <a:br>
              <a:rPr lang="en-GB" dirty="0"/>
            </a:br>
            <a:r>
              <a:rPr lang="en-GB" dirty="0"/>
              <a:t>this video?</a:t>
            </a:r>
          </a:p>
        </p:txBody>
      </p:sp>
      <p:sp>
        <p:nvSpPr>
          <p:cNvPr id="19" name="Text Placeholder 18">
            <a:extLst>
              <a:ext uri="{FF2B5EF4-FFF2-40B4-BE49-F238E27FC236}">
                <a16:creationId xmlns:a16="http://schemas.microsoft.com/office/drawing/2014/main" id="{DFB29852-367E-8040-9FA3-6D4EE9BEC956}"/>
              </a:ext>
            </a:extLst>
          </p:cNvPr>
          <p:cNvSpPr>
            <a:spLocks noGrp="1"/>
          </p:cNvSpPr>
          <p:nvPr>
            <p:ph type="body" sz="quarter" idx="14"/>
          </p:nvPr>
        </p:nvSpPr>
        <p:spPr>
          <a:xfrm>
            <a:off x="6939546" y="3399466"/>
            <a:ext cx="4421875" cy="339972"/>
          </a:xfrm>
        </p:spPr>
        <p:txBody>
          <a:bodyPr/>
          <a:lstStyle/>
          <a:p>
            <a:r>
              <a:rPr lang="en-GB" b="1" dirty="0"/>
              <a:t>Private reflection</a:t>
            </a:r>
            <a:endParaRPr lang="en-GB" dirty="0"/>
          </a:p>
        </p:txBody>
      </p:sp>
      <p:sp>
        <p:nvSpPr>
          <p:cNvPr id="2" name="Text Placeholder 1">
            <a:extLst>
              <a:ext uri="{FF2B5EF4-FFF2-40B4-BE49-F238E27FC236}">
                <a16:creationId xmlns:a16="http://schemas.microsoft.com/office/drawing/2014/main" id="{A15074F9-37EE-AB40-944B-A92902B832BF}"/>
              </a:ext>
            </a:extLst>
          </p:cNvPr>
          <p:cNvSpPr>
            <a:spLocks noGrp="1"/>
          </p:cNvSpPr>
          <p:nvPr>
            <p:ph type="body" sz="quarter" idx="16"/>
          </p:nvPr>
        </p:nvSpPr>
        <p:spPr>
          <a:xfrm>
            <a:off x="6939546" y="4028069"/>
            <a:ext cx="4421875" cy="1352837"/>
          </a:xfrm>
        </p:spPr>
        <p:txBody>
          <a:bodyPr/>
          <a:lstStyle/>
          <a:p>
            <a:pPr marL="342900" indent="-342900">
              <a:buFont typeface="Arial" panose="020B0604020202020204" pitchFamily="34" charset="0"/>
              <a:buChar char="•"/>
            </a:pPr>
            <a:r>
              <a:rPr lang="en-GB" dirty="0"/>
              <a:t>During Covid-19, what helped you </a:t>
            </a:r>
            <a:br>
              <a:rPr lang="en-GB" dirty="0"/>
            </a:br>
            <a:r>
              <a:rPr lang="en-GB" dirty="0"/>
              <a:t>relax or feel good? </a:t>
            </a:r>
          </a:p>
          <a:p>
            <a:pPr marL="342900" indent="-342900">
              <a:buFont typeface="Arial" panose="020B0604020202020204" pitchFamily="34" charset="0"/>
              <a:buChar char="•"/>
            </a:pPr>
            <a:r>
              <a:rPr lang="en-GB" dirty="0"/>
              <a:t>Do you think the same thing could help another pupil who was feeling worried?</a:t>
            </a:r>
          </a:p>
        </p:txBody>
      </p:sp>
    </p:spTree>
    <p:extLst>
      <p:ext uri="{BB962C8B-B14F-4D97-AF65-F5344CB8AC3E}">
        <p14:creationId xmlns:p14="http://schemas.microsoft.com/office/powerpoint/2010/main" val="44663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84CD-B1F0-9B44-AA3D-268195F21BEC}"/>
              </a:ext>
            </a:extLst>
          </p:cNvPr>
          <p:cNvSpPr>
            <a:spLocks noGrp="1"/>
          </p:cNvSpPr>
          <p:nvPr>
            <p:ph type="title"/>
          </p:nvPr>
        </p:nvSpPr>
        <p:spPr/>
        <p:txBody>
          <a:bodyPr/>
          <a:lstStyle/>
          <a:p>
            <a:r>
              <a:rPr lang="en-GB" sz="6000" dirty="0"/>
              <a:t>The worry tree</a:t>
            </a:r>
            <a:endParaRPr lang="en-US" sz="6000" dirty="0"/>
          </a:p>
        </p:txBody>
      </p:sp>
      <p:sp>
        <p:nvSpPr>
          <p:cNvPr id="4" name="Text Placeholder 3">
            <a:extLst>
              <a:ext uri="{FF2B5EF4-FFF2-40B4-BE49-F238E27FC236}">
                <a16:creationId xmlns:a16="http://schemas.microsoft.com/office/drawing/2014/main" id="{FD8C8624-212A-1E4D-857D-9EEA5CECC6AC}"/>
              </a:ext>
            </a:extLst>
          </p:cNvPr>
          <p:cNvSpPr>
            <a:spLocks noGrp="1"/>
          </p:cNvSpPr>
          <p:nvPr>
            <p:ph type="body" sz="quarter" idx="14"/>
          </p:nvPr>
        </p:nvSpPr>
        <p:spPr>
          <a:xfrm>
            <a:off x="2091559" y="1936028"/>
            <a:ext cx="3496408" cy="1097733"/>
          </a:xfrm>
        </p:spPr>
        <p:txBody>
          <a:bodyPr/>
          <a:lstStyle/>
          <a:p>
            <a:r>
              <a:rPr lang="en-GB" b="1" dirty="0"/>
              <a:t>Can you help the Year 6 </a:t>
            </a:r>
            <a:br>
              <a:rPr lang="en-GB" b="1" dirty="0"/>
            </a:br>
            <a:r>
              <a:rPr lang="en-GB" b="1" dirty="0"/>
              <a:t>pupil to work their way </a:t>
            </a:r>
            <a:br>
              <a:rPr lang="en-GB" b="1" dirty="0"/>
            </a:br>
            <a:r>
              <a:rPr lang="en-GB" b="1" dirty="0"/>
              <a:t>through the worry tree?</a:t>
            </a:r>
            <a:endParaRPr lang="en-GB" dirty="0"/>
          </a:p>
          <a:p>
            <a:endParaRPr lang="en-US" dirty="0"/>
          </a:p>
        </p:txBody>
      </p:sp>
      <p:sp>
        <p:nvSpPr>
          <p:cNvPr id="25" name="Text Placeholder 4">
            <a:extLst>
              <a:ext uri="{FF2B5EF4-FFF2-40B4-BE49-F238E27FC236}">
                <a16:creationId xmlns:a16="http://schemas.microsoft.com/office/drawing/2014/main" id="{A186BB4C-7617-F04E-ACFA-D563FAEB594F}"/>
              </a:ext>
            </a:extLst>
          </p:cNvPr>
          <p:cNvSpPr txBox="1">
            <a:spLocks/>
          </p:cNvSpPr>
          <p:nvPr/>
        </p:nvSpPr>
        <p:spPr>
          <a:xfrm>
            <a:off x="1882588" y="4159364"/>
            <a:ext cx="3705379" cy="1672826"/>
          </a:xfrm>
          <a:prstGeom prst="rect">
            <a:avLst/>
          </a:prstGeom>
          <a:solidFill>
            <a:srgbClr val="FFCC31"/>
          </a:solidFill>
        </p:spPr>
        <p:txBody>
          <a:bodyPr vert="horz" wrap="square" lIns="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“I’m worried that </a:t>
            </a:r>
            <a:br>
              <a:rPr lang="en-GB" b="1" dirty="0"/>
            </a:br>
            <a:r>
              <a:rPr lang="en-GB" b="1" dirty="0"/>
              <a:t>my friend, Nathan, </a:t>
            </a:r>
            <a:br>
              <a:rPr lang="en-GB" b="1" dirty="0"/>
            </a:br>
            <a:r>
              <a:rPr lang="en-GB" b="1" dirty="0"/>
              <a:t>is angry with me.”</a:t>
            </a:r>
          </a:p>
        </p:txBody>
      </p:sp>
      <p:sp>
        <p:nvSpPr>
          <p:cNvPr id="5" name="Text Placeholder 4">
            <a:extLst>
              <a:ext uri="{FF2B5EF4-FFF2-40B4-BE49-F238E27FC236}">
                <a16:creationId xmlns:a16="http://schemas.microsoft.com/office/drawing/2014/main" id="{A186BB4C-7617-F04E-ACFA-D563FAEB594F}"/>
              </a:ext>
            </a:extLst>
          </p:cNvPr>
          <p:cNvSpPr>
            <a:spLocks noGrp="1"/>
          </p:cNvSpPr>
          <p:nvPr>
            <p:ph type="body" sz="quarter" idx="27"/>
          </p:nvPr>
        </p:nvSpPr>
        <p:spPr/>
        <p:txBody>
          <a:bodyPr lIns="0"/>
          <a:lstStyle/>
          <a:p>
            <a:r>
              <a:rPr lang="en-GB" b="1" dirty="0"/>
              <a:t>“I’m worried about making new friends.”</a:t>
            </a:r>
          </a:p>
        </p:txBody>
      </p:sp>
      <p:sp>
        <p:nvSpPr>
          <p:cNvPr id="3" name="Text Placeholder 2">
            <a:extLst>
              <a:ext uri="{FF2B5EF4-FFF2-40B4-BE49-F238E27FC236}">
                <a16:creationId xmlns:a16="http://schemas.microsoft.com/office/drawing/2014/main" id="{E3C95A30-B7B9-7046-A3FE-C003D339F752}"/>
              </a:ext>
            </a:extLst>
          </p:cNvPr>
          <p:cNvSpPr>
            <a:spLocks noGrp="1"/>
          </p:cNvSpPr>
          <p:nvPr>
            <p:ph type="body" sz="quarter" idx="28"/>
          </p:nvPr>
        </p:nvSpPr>
        <p:spPr>
          <a:xfrm>
            <a:off x="6719219" y="962085"/>
            <a:ext cx="4309292" cy="364274"/>
          </a:xfrm>
        </p:spPr>
        <p:txBody>
          <a:bodyPr lIns="0"/>
          <a:lstStyle/>
          <a:p>
            <a:r>
              <a:rPr lang="en-GB" dirty="0"/>
              <a:t>Notice the worry</a:t>
            </a:r>
          </a:p>
        </p:txBody>
      </p:sp>
      <p:sp>
        <p:nvSpPr>
          <p:cNvPr id="6" name="Text Placeholder 5">
            <a:extLst>
              <a:ext uri="{FF2B5EF4-FFF2-40B4-BE49-F238E27FC236}">
                <a16:creationId xmlns:a16="http://schemas.microsoft.com/office/drawing/2014/main" id="{53DEC4FD-0FC3-9442-808A-D487AFE71873}"/>
              </a:ext>
            </a:extLst>
          </p:cNvPr>
          <p:cNvSpPr>
            <a:spLocks noGrp="1"/>
          </p:cNvSpPr>
          <p:nvPr>
            <p:ph type="body" sz="quarter" idx="29"/>
          </p:nvPr>
        </p:nvSpPr>
        <p:spPr>
          <a:xfrm>
            <a:off x="6719219" y="1495053"/>
            <a:ext cx="4309292" cy="364274"/>
          </a:xfrm>
        </p:spPr>
        <p:txBody>
          <a:bodyPr lIns="0"/>
          <a:lstStyle/>
          <a:p>
            <a:r>
              <a:rPr lang="en-GB" dirty="0"/>
              <a:t>What are they worrying about?</a:t>
            </a:r>
          </a:p>
        </p:txBody>
      </p:sp>
      <p:sp>
        <p:nvSpPr>
          <p:cNvPr id="7" name="Text Placeholder 6">
            <a:extLst>
              <a:ext uri="{FF2B5EF4-FFF2-40B4-BE49-F238E27FC236}">
                <a16:creationId xmlns:a16="http://schemas.microsoft.com/office/drawing/2014/main" id="{BFCE9256-9ACA-334E-861D-795C4D17DF0A}"/>
              </a:ext>
            </a:extLst>
          </p:cNvPr>
          <p:cNvSpPr>
            <a:spLocks noGrp="1"/>
          </p:cNvSpPr>
          <p:nvPr>
            <p:ph type="body" sz="quarter" idx="30"/>
          </p:nvPr>
        </p:nvSpPr>
        <p:spPr>
          <a:xfrm>
            <a:off x="6719219" y="2022878"/>
            <a:ext cx="4309292" cy="364274"/>
          </a:xfrm>
        </p:spPr>
        <p:txBody>
          <a:bodyPr lIns="0"/>
          <a:lstStyle/>
          <a:p>
            <a:r>
              <a:rPr lang="en-GB" dirty="0"/>
              <a:t>Can they do something about it?</a:t>
            </a:r>
          </a:p>
        </p:txBody>
      </p:sp>
      <p:sp>
        <p:nvSpPr>
          <p:cNvPr id="8" name="Text Placeholder 7">
            <a:extLst>
              <a:ext uri="{FF2B5EF4-FFF2-40B4-BE49-F238E27FC236}">
                <a16:creationId xmlns:a16="http://schemas.microsoft.com/office/drawing/2014/main" id="{C74A74E3-1F48-5B4E-BAE3-23E23F1D7E7B}"/>
              </a:ext>
            </a:extLst>
          </p:cNvPr>
          <p:cNvSpPr>
            <a:spLocks noGrp="1"/>
          </p:cNvSpPr>
          <p:nvPr>
            <p:ph type="body" sz="quarter" idx="31"/>
          </p:nvPr>
        </p:nvSpPr>
        <p:spPr>
          <a:xfrm>
            <a:off x="6446341" y="2555210"/>
            <a:ext cx="2049959" cy="364274"/>
          </a:xfrm>
        </p:spPr>
        <p:txBody>
          <a:bodyPr lIns="0"/>
          <a:lstStyle/>
          <a:p>
            <a:r>
              <a:rPr lang="en-US" dirty="0"/>
              <a:t>No</a:t>
            </a:r>
          </a:p>
        </p:txBody>
      </p:sp>
      <p:sp>
        <p:nvSpPr>
          <p:cNvPr id="9" name="Text Placeholder 8">
            <a:extLst>
              <a:ext uri="{FF2B5EF4-FFF2-40B4-BE49-F238E27FC236}">
                <a16:creationId xmlns:a16="http://schemas.microsoft.com/office/drawing/2014/main" id="{643B9E83-C333-2A4A-835E-D07FB32CCFF8}"/>
              </a:ext>
            </a:extLst>
          </p:cNvPr>
          <p:cNvSpPr>
            <a:spLocks noGrp="1"/>
          </p:cNvSpPr>
          <p:nvPr>
            <p:ph type="body" sz="quarter" idx="32"/>
          </p:nvPr>
        </p:nvSpPr>
        <p:spPr>
          <a:xfrm>
            <a:off x="6446341" y="3087541"/>
            <a:ext cx="2049959" cy="649975"/>
          </a:xfrm>
        </p:spPr>
        <p:txBody>
          <a:bodyPr lIns="0"/>
          <a:lstStyle/>
          <a:p>
            <a:r>
              <a:rPr lang="en-GB" dirty="0"/>
              <a:t>Try to let the worry go</a:t>
            </a:r>
          </a:p>
        </p:txBody>
      </p:sp>
      <p:sp>
        <p:nvSpPr>
          <p:cNvPr id="10" name="Text Placeholder 9">
            <a:extLst>
              <a:ext uri="{FF2B5EF4-FFF2-40B4-BE49-F238E27FC236}">
                <a16:creationId xmlns:a16="http://schemas.microsoft.com/office/drawing/2014/main" id="{E7CA3D9E-69B0-7F40-9BBD-CB08E40D4967}"/>
              </a:ext>
            </a:extLst>
          </p:cNvPr>
          <p:cNvSpPr>
            <a:spLocks noGrp="1"/>
          </p:cNvSpPr>
          <p:nvPr>
            <p:ph type="body" sz="quarter" idx="33"/>
          </p:nvPr>
        </p:nvSpPr>
        <p:spPr>
          <a:xfrm>
            <a:off x="8821388" y="2555210"/>
            <a:ext cx="3016709" cy="364274"/>
          </a:xfrm>
        </p:spPr>
        <p:txBody>
          <a:bodyPr lIns="0"/>
          <a:lstStyle/>
          <a:p>
            <a:r>
              <a:rPr lang="en-US" dirty="0"/>
              <a:t>Yes</a:t>
            </a:r>
          </a:p>
        </p:txBody>
      </p:sp>
      <p:sp>
        <p:nvSpPr>
          <p:cNvPr id="11" name="Text Placeholder 10">
            <a:extLst>
              <a:ext uri="{FF2B5EF4-FFF2-40B4-BE49-F238E27FC236}">
                <a16:creationId xmlns:a16="http://schemas.microsoft.com/office/drawing/2014/main" id="{EC6D78B5-57BA-8F43-B685-AA66711D7693}"/>
              </a:ext>
            </a:extLst>
          </p:cNvPr>
          <p:cNvSpPr>
            <a:spLocks noGrp="1"/>
          </p:cNvSpPr>
          <p:nvPr>
            <p:ph type="body" sz="quarter" idx="34"/>
          </p:nvPr>
        </p:nvSpPr>
        <p:spPr>
          <a:xfrm>
            <a:off x="8821388" y="3083034"/>
            <a:ext cx="3016709" cy="364274"/>
          </a:xfrm>
        </p:spPr>
        <p:txBody>
          <a:bodyPr/>
          <a:lstStyle/>
          <a:p>
            <a:r>
              <a:rPr lang="en-GB" dirty="0"/>
              <a:t>Make a plan!</a:t>
            </a:r>
          </a:p>
        </p:txBody>
      </p:sp>
      <p:sp>
        <p:nvSpPr>
          <p:cNvPr id="12" name="Text Placeholder 11">
            <a:extLst>
              <a:ext uri="{FF2B5EF4-FFF2-40B4-BE49-F238E27FC236}">
                <a16:creationId xmlns:a16="http://schemas.microsoft.com/office/drawing/2014/main" id="{E8ECB30C-FAEF-344D-880F-4CC828763DFD}"/>
              </a:ext>
            </a:extLst>
          </p:cNvPr>
          <p:cNvSpPr>
            <a:spLocks noGrp="1"/>
          </p:cNvSpPr>
          <p:nvPr>
            <p:ph type="body" sz="quarter" idx="35"/>
          </p:nvPr>
        </p:nvSpPr>
        <p:spPr>
          <a:xfrm>
            <a:off x="8821388" y="3625727"/>
            <a:ext cx="3016709" cy="364274"/>
          </a:xfrm>
        </p:spPr>
        <p:txBody>
          <a:bodyPr lIns="0"/>
          <a:lstStyle/>
          <a:p>
            <a:r>
              <a:rPr lang="en-GB" dirty="0"/>
              <a:t>What? How? When?</a:t>
            </a:r>
          </a:p>
        </p:txBody>
      </p:sp>
      <p:sp>
        <p:nvSpPr>
          <p:cNvPr id="13" name="Text Placeholder 12">
            <a:extLst>
              <a:ext uri="{FF2B5EF4-FFF2-40B4-BE49-F238E27FC236}">
                <a16:creationId xmlns:a16="http://schemas.microsoft.com/office/drawing/2014/main" id="{F7BF550B-A778-6547-BE24-B39D8ED9ED36}"/>
              </a:ext>
            </a:extLst>
          </p:cNvPr>
          <p:cNvSpPr>
            <a:spLocks noGrp="1"/>
          </p:cNvSpPr>
          <p:nvPr>
            <p:ph type="body" sz="quarter" idx="36"/>
          </p:nvPr>
        </p:nvSpPr>
        <p:spPr>
          <a:xfrm>
            <a:off x="8821388" y="4168420"/>
            <a:ext cx="950991" cy="364274"/>
          </a:xfrm>
        </p:spPr>
        <p:txBody>
          <a:bodyPr lIns="0"/>
          <a:lstStyle/>
          <a:p>
            <a:r>
              <a:rPr lang="en-GB" dirty="0"/>
              <a:t>Now?</a:t>
            </a:r>
          </a:p>
        </p:txBody>
      </p:sp>
      <p:sp>
        <p:nvSpPr>
          <p:cNvPr id="14" name="Text Placeholder 13">
            <a:extLst>
              <a:ext uri="{FF2B5EF4-FFF2-40B4-BE49-F238E27FC236}">
                <a16:creationId xmlns:a16="http://schemas.microsoft.com/office/drawing/2014/main" id="{10341700-849B-834E-B13E-80640F8F5DCA}"/>
              </a:ext>
            </a:extLst>
          </p:cNvPr>
          <p:cNvSpPr>
            <a:spLocks noGrp="1"/>
          </p:cNvSpPr>
          <p:nvPr>
            <p:ph type="body" sz="quarter" idx="37"/>
          </p:nvPr>
        </p:nvSpPr>
        <p:spPr>
          <a:xfrm>
            <a:off x="8821388" y="4711113"/>
            <a:ext cx="950991" cy="364274"/>
          </a:xfrm>
        </p:spPr>
        <p:txBody>
          <a:bodyPr lIns="0"/>
          <a:lstStyle/>
          <a:p>
            <a:r>
              <a:rPr lang="en-GB" dirty="0"/>
              <a:t>Do it!</a:t>
            </a:r>
          </a:p>
        </p:txBody>
      </p:sp>
      <p:sp>
        <p:nvSpPr>
          <p:cNvPr id="15" name="Text Placeholder 14">
            <a:extLst>
              <a:ext uri="{FF2B5EF4-FFF2-40B4-BE49-F238E27FC236}">
                <a16:creationId xmlns:a16="http://schemas.microsoft.com/office/drawing/2014/main" id="{D900E018-06F8-6C4F-93AE-36D1C451FE07}"/>
              </a:ext>
            </a:extLst>
          </p:cNvPr>
          <p:cNvSpPr>
            <a:spLocks noGrp="1"/>
          </p:cNvSpPr>
          <p:nvPr>
            <p:ph type="body" sz="quarter" idx="38"/>
          </p:nvPr>
        </p:nvSpPr>
        <p:spPr>
          <a:xfrm>
            <a:off x="10107495" y="4168420"/>
            <a:ext cx="1730602" cy="364274"/>
          </a:xfrm>
        </p:spPr>
        <p:txBody>
          <a:bodyPr lIns="0"/>
          <a:lstStyle/>
          <a:p>
            <a:r>
              <a:rPr lang="en-GB" dirty="0"/>
              <a:t>Later?</a:t>
            </a:r>
          </a:p>
        </p:txBody>
      </p:sp>
      <p:sp>
        <p:nvSpPr>
          <p:cNvPr id="16" name="Text Placeholder 15">
            <a:extLst>
              <a:ext uri="{FF2B5EF4-FFF2-40B4-BE49-F238E27FC236}">
                <a16:creationId xmlns:a16="http://schemas.microsoft.com/office/drawing/2014/main" id="{C0F2B313-1148-B940-BB89-FEC2A0371C64}"/>
              </a:ext>
            </a:extLst>
          </p:cNvPr>
          <p:cNvSpPr>
            <a:spLocks noGrp="1"/>
          </p:cNvSpPr>
          <p:nvPr>
            <p:ph type="body" sz="quarter" idx="39"/>
          </p:nvPr>
        </p:nvSpPr>
        <p:spPr>
          <a:xfrm>
            <a:off x="10107495" y="4711113"/>
            <a:ext cx="1730602" cy="364274"/>
          </a:xfrm>
        </p:spPr>
        <p:txBody>
          <a:bodyPr lIns="0"/>
          <a:lstStyle/>
          <a:p>
            <a:r>
              <a:rPr lang="en-GB" dirty="0"/>
              <a:t>Decide when</a:t>
            </a:r>
          </a:p>
        </p:txBody>
      </p:sp>
      <p:sp>
        <p:nvSpPr>
          <p:cNvPr id="17" name="Text Placeholder 16">
            <a:extLst>
              <a:ext uri="{FF2B5EF4-FFF2-40B4-BE49-F238E27FC236}">
                <a16:creationId xmlns:a16="http://schemas.microsoft.com/office/drawing/2014/main" id="{A907A0D5-FBC6-1548-AAF0-5B19BAD6048D}"/>
              </a:ext>
            </a:extLst>
          </p:cNvPr>
          <p:cNvSpPr>
            <a:spLocks noGrp="1"/>
          </p:cNvSpPr>
          <p:nvPr>
            <p:ph type="body" sz="quarter" idx="40"/>
          </p:nvPr>
        </p:nvSpPr>
        <p:spPr>
          <a:xfrm>
            <a:off x="8781015" y="5221933"/>
            <a:ext cx="3057082" cy="364274"/>
          </a:xfrm>
        </p:spPr>
        <p:txBody>
          <a:bodyPr lIns="0"/>
          <a:lstStyle/>
          <a:p>
            <a:r>
              <a:rPr lang="en-GB" dirty="0"/>
              <a:t>Try to let the worry go</a:t>
            </a:r>
          </a:p>
        </p:txBody>
      </p:sp>
      <p:cxnSp>
        <p:nvCxnSpPr>
          <p:cNvPr id="27" name="Straight Connector 26">
            <a:extLst>
              <a:ext uri="{FF2B5EF4-FFF2-40B4-BE49-F238E27FC236}">
                <a16:creationId xmlns:a16="http://schemas.microsoft.com/office/drawing/2014/main" id="{DFFCB996-316B-C048-BC35-027F0F2DE1B3}"/>
              </a:ext>
              <a:ext uri="{C183D7F6-B498-43B3-948B-1728B52AA6E4}">
                <adec:decorative xmlns:adec="http://schemas.microsoft.com/office/drawing/2017/decorative" val="1"/>
              </a:ext>
            </a:extLst>
          </p:cNvPr>
          <p:cNvCxnSpPr>
            <a:cxnSpLocks/>
            <a:stCxn id="10" idx="2"/>
            <a:endCxn id="12" idx="0"/>
          </p:cNvCxnSpPr>
          <p:nvPr/>
        </p:nvCxnSpPr>
        <p:spPr>
          <a:xfrm>
            <a:off x="10329743" y="2919484"/>
            <a:ext cx="0" cy="706243"/>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290685-14D8-1046-BD0D-29050B4A7F21}"/>
              </a:ext>
              <a:ext uri="{C183D7F6-B498-43B3-948B-1728B52AA6E4}">
                <adec:decorative xmlns:adec="http://schemas.microsoft.com/office/drawing/2017/decorative" val="1"/>
              </a:ext>
            </a:extLst>
          </p:cNvPr>
          <p:cNvCxnSpPr>
            <a:cxnSpLocks/>
            <a:endCxn id="14" idx="2"/>
          </p:cNvCxnSpPr>
          <p:nvPr/>
        </p:nvCxnSpPr>
        <p:spPr>
          <a:xfrm flipH="1">
            <a:off x="9296884" y="3950995"/>
            <a:ext cx="5786" cy="1124392"/>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A53669-DDC7-CB48-AAF2-145E2108302A}"/>
              </a:ext>
              <a:ext uri="{C183D7F6-B498-43B3-948B-1728B52AA6E4}">
                <adec:decorative xmlns:adec="http://schemas.microsoft.com/office/drawing/2017/decorative" val="1"/>
              </a:ext>
            </a:extLst>
          </p:cNvPr>
          <p:cNvCxnSpPr>
            <a:cxnSpLocks/>
            <a:endCxn id="16" idx="2"/>
          </p:cNvCxnSpPr>
          <p:nvPr/>
        </p:nvCxnSpPr>
        <p:spPr>
          <a:xfrm>
            <a:off x="10972796" y="3990001"/>
            <a:ext cx="0" cy="1085386"/>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8E5B74-4D73-F442-BBBC-4526F6AB4C01}"/>
              </a:ext>
              <a:ext uri="{C183D7F6-B498-43B3-948B-1728B52AA6E4}">
                <adec:decorative xmlns:adec="http://schemas.microsoft.com/office/drawing/2017/decorative" val="1"/>
              </a:ext>
            </a:extLst>
          </p:cNvPr>
          <p:cNvCxnSpPr>
            <a:cxnSpLocks/>
          </p:cNvCxnSpPr>
          <p:nvPr/>
        </p:nvCxnSpPr>
        <p:spPr>
          <a:xfrm>
            <a:off x="7471321" y="2387152"/>
            <a:ext cx="0" cy="373108"/>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B8440-FF9E-074E-AE02-08ABA684C4AB}"/>
              </a:ext>
              <a:ext uri="{C183D7F6-B498-43B3-948B-1728B52AA6E4}">
                <adec:decorative xmlns:adec="http://schemas.microsoft.com/office/drawing/2017/decorative" val="1"/>
              </a:ext>
            </a:extLst>
          </p:cNvPr>
          <p:cNvCxnSpPr>
            <a:cxnSpLocks/>
          </p:cNvCxnSpPr>
          <p:nvPr/>
        </p:nvCxnSpPr>
        <p:spPr>
          <a:xfrm>
            <a:off x="10329743" y="2387152"/>
            <a:ext cx="0" cy="414831"/>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37DA79-BED1-C743-9A6B-BEA0A747F554}"/>
              </a:ext>
              <a:ext uri="{C183D7F6-B498-43B3-948B-1728B52AA6E4}">
                <adec:decorative xmlns:adec="http://schemas.microsoft.com/office/drawing/2017/decorative" val="1"/>
              </a:ext>
            </a:extLst>
          </p:cNvPr>
          <p:cNvCxnSpPr>
            <a:stCxn id="3" idx="2"/>
            <a:endCxn id="6" idx="0"/>
          </p:cNvCxnSpPr>
          <p:nvPr/>
        </p:nvCxnSpPr>
        <p:spPr>
          <a:xfrm>
            <a:off x="8873865" y="1326359"/>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4BDADB-FC8B-9142-A566-7C4FC56F065E}"/>
              </a:ext>
              <a:ext uri="{C183D7F6-B498-43B3-948B-1728B52AA6E4}">
                <adec:decorative xmlns:adec="http://schemas.microsoft.com/office/drawing/2017/decorative" val="1"/>
              </a:ext>
            </a:extLst>
          </p:cNvPr>
          <p:cNvCxnSpPr/>
          <p:nvPr/>
        </p:nvCxnSpPr>
        <p:spPr>
          <a:xfrm>
            <a:off x="8873865" y="1862953"/>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1E2DBB-F80A-4147-A205-36EEACDB6AB9}"/>
              </a:ext>
              <a:ext uri="{C183D7F6-B498-43B3-948B-1728B52AA6E4}">
                <adec:decorative xmlns:adec="http://schemas.microsoft.com/office/drawing/2017/decorative" val="1"/>
              </a:ext>
            </a:extLst>
          </p:cNvPr>
          <p:cNvCxnSpPr>
            <a:cxnSpLocks/>
          </p:cNvCxnSpPr>
          <p:nvPr/>
        </p:nvCxnSpPr>
        <p:spPr>
          <a:xfrm>
            <a:off x="9293014" y="5075387"/>
            <a:ext cx="0" cy="282711"/>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D2202C-B8CE-EA43-A7DC-6EC46E4C7023}"/>
              </a:ext>
              <a:ext uri="{C183D7F6-B498-43B3-948B-1728B52AA6E4}">
                <adec:decorative xmlns:adec="http://schemas.microsoft.com/office/drawing/2017/decorative" val="1"/>
              </a:ext>
            </a:extLst>
          </p:cNvPr>
          <p:cNvCxnSpPr>
            <a:cxnSpLocks/>
          </p:cNvCxnSpPr>
          <p:nvPr/>
        </p:nvCxnSpPr>
        <p:spPr>
          <a:xfrm>
            <a:off x="10967010" y="5043514"/>
            <a:ext cx="0" cy="312257"/>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474FF27-5D7E-F342-AC7D-5254DB6BDF10}"/>
              </a:ext>
              <a:ext uri="{C183D7F6-B498-43B3-948B-1728B52AA6E4}">
                <adec:decorative xmlns:adec="http://schemas.microsoft.com/office/drawing/2017/decorative" val="1"/>
              </a:ext>
            </a:extLst>
          </p:cNvPr>
          <p:cNvCxnSpPr>
            <a:cxnSpLocks/>
          </p:cNvCxnSpPr>
          <p:nvPr/>
        </p:nvCxnSpPr>
        <p:spPr>
          <a:xfrm>
            <a:off x="7471321" y="2929650"/>
            <a:ext cx="0" cy="373108"/>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1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bg/>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bg/>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9" grpId="0" uiExpand="1" build="p" animBg="1"/>
      <p:bldP spid="10" grpId="0" uiExpand="1" build="p" animBg="1"/>
      <p:bldP spid="11" grpId="0" build="p" animBg="1"/>
      <p:bldP spid="12" grpId="0" build="p" animBg="1"/>
      <p:bldP spid="13" grpId="0" build="p" animBg="1"/>
      <p:bldP spid="14" grpId="0" build="p" animBg="1"/>
      <p:bldP spid="15" grpId="0" uiExpand="1" build="p" animBg="1"/>
      <p:bldP spid="16" grpId="0" build="p" animBg="1"/>
      <p:bldP spid="1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B745-F7C7-4B48-A57C-3F8F33A5B7BD}"/>
              </a:ext>
            </a:extLst>
          </p:cNvPr>
          <p:cNvSpPr>
            <a:spLocks noGrp="1"/>
          </p:cNvSpPr>
          <p:nvPr>
            <p:ph type="title"/>
          </p:nvPr>
        </p:nvSpPr>
        <p:spPr>
          <a:xfrm>
            <a:off x="3275542" y="1217224"/>
            <a:ext cx="3407041" cy="724639"/>
          </a:xfrm>
        </p:spPr>
        <p:txBody>
          <a:bodyPr/>
          <a:lstStyle/>
          <a:p>
            <a:r>
              <a:rPr lang="en-GB" sz="6000" dirty="0"/>
              <a:t>Ideas bank</a:t>
            </a:r>
            <a:endParaRPr lang="en-US" sz="6000" dirty="0"/>
          </a:p>
        </p:txBody>
      </p:sp>
      <p:sp>
        <p:nvSpPr>
          <p:cNvPr id="3" name="Text Placeholder 2">
            <a:extLst>
              <a:ext uri="{FF2B5EF4-FFF2-40B4-BE49-F238E27FC236}">
                <a16:creationId xmlns:a16="http://schemas.microsoft.com/office/drawing/2014/main" id="{C70F1DC0-6E78-DF42-BB93-C2CB6746C8B4}"/>
              </a:ext>
            </a:extLst>
          </p:cNvPr>
          <p:cNvSpPr>
            <a:spLocks noGrp="1"/>
          </p:cNvSpPr>
          <p:nvPr>
            <p:ph type="body" sz="quarter" idx="12"/>
          </p:nvPr>
        </p:nvSpPr>
        <p:spPr>
          <a:xfrm>
            <a:off x="1250067" y="2274923"/>
            <a:ext cx="5243329" cy="3107305"/>
          </a:xfrm>
        </p:spPr>
        <p:txBody>
          <a:bodyPr/>
          <a:lstStyle/>
          <a:p>
            <a:pPr marL="0" indent="0">
              <a:buNone/>
            </a:pPr>
            <a:r>
              <a:rPr lang="en-GB" dirty="0"/>
              <a:t>Some other ideas if you get stuck:</a:t>
            </a:r>
          </a:p>
          <a:p>
            <a:r>
              <a:rPr lang="en-GB" dirty="0"/>
              <a:t>Writing worries down</a:t>
            </a:r>
          </a:p>
          <a:p>
            <a:r>
              <a:rPr lang="en-GB" dirty="0"/>
              <a:t>Speaking to someone trusted about worries </a:t>
            </a:r>
          </a:p>
          <a:p>
            <a:r>
              <a:rPr lang="en-GB" dirty="0"/>
              <a:t>Doing something about it (if possible!)</a:t>
            </a:r>
          </a:p>
          <a:p>
            <a:r>
              <a:rPr lang="en-GB" dirty="0"/>
              <a:t>Being active</a:t>
            </a:r>
          </a:p>
          <a:p>
            <a:r>
              <a:rPr lang="en-GB" dirty="0"/>
              <a:t>Learning something new</a:t>
            </a:r>
          </a:p>
          <a:p>
            <a:r>
              <a:rPr lang="en-GB" dirty="0"/>
              <a:t>Doing a favourite hobby</a:t>
            </a:r>
          </a:p>
          <a:p>
            <a:r>
              <a:rPr lang="en-GB" dirty="0"/>
              <a:t>Creating (for example, doing a piece </a:t>
            </a:r>
            <a:br>
              <a:rPr lang="en-GB" dirty="0"/>
            </a:br>
            <a:r>
              <a:rPr lang="en-GB" dirty="0"/>
              <a:t>of art, crafts or making a drama)</a:t>
            </a:r>
          </a:p>
          <a:p>
            <a:endParaRPr lang="en-US" dirty="0"/>
          </a:p>
        </p:txBody>
      </p:sp>
      <p:pic>
        <p:nvPicPr>
          <p:cNvPr id="6" name="Picture Placeholder 5" descr="A boy sitting at a table using a computer&#10;">
            <a:extLst>
              <a:ext uri="{FF2B5EF4-FFF2-40B4-BE49-F238E27FC236}">
                <a16:creationId xmlns:a16="http://schemas.microsoft.com/office/drawing/2014/main" id="{584B88BC-6ACB-2847-B78B-BD8B85CD5900}"/>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r="-10587"/>
          <a:stretch/>
        </p:blipFill>
        <p:spPr>
          <a:xfrm flipH="1">
            <a:off x="2396510" y="1475772"/>
            <a:ext cx="9795489" cy="5402499"/>
          </a:xfrm>
        </p:spPr>
      </p:pic>
      <p:sp>
        <p:nvSpPr>
          <p:cNvPr id="8" name="Slide Number Placeholder 5">
            <a:extLst>
              <a:ext uri="{FF2B5EF4-FFF2-40B4-BE49-F238E27FC236}">
                <a16:creationId xmlns:a16="http://schemas.microsoft.com/office/drawing/2014/main" id="{EE8624DC-8473-5049-A8DB-B3267FBDCB3A}"/>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13</a:t>
            </a:fld>
            <a:endParaRPr lang="en-US" sz="1600" dirty="0">
              <a:solidFill>
                <a:schemeClr val="tx1"/>
              </a:solidFill>
            </a:endParaRPr>
          </a:p>
        </p:txBody>
      </p:sp>
    </p:spTree>
    <p:extLst>
      <p:ext uri="{BB962C8B-B14F-4D97-AF65-F5344CB8AC3E}">
        <p14:creationId xmlns:p14="http://schemas.microsoft.com/office/powerpoint/2010/main" val="13075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C4F4-F85E-4C45-A50A-7B148B11DE9F}"/>
              </a:ext>
            </a:extLst>
          </p:cNvPr>
          <p:cNvSpPr>
            <a:spLocks noGrp="1"/>
          </p:cNvSpPr>
          <p:nvPr>
            <p:ph type="title"/>
          </p:nvPr>
        </p:nvSpPr>
        <p:spPr>
          <a:xfrm>
            <a:off x="-228600" y="2557427"/>
            <a:ext cx="4215413" cy="1470663"/>
          </a:xfrm>
        </p:spPr>
        <p:txBody>
          <a:bodyPr/>
          <a:lstStyle/>
          <a:p>
            <a:pPr algn="r">
              <a:lnSpc>
                <a:spcPts val="6000"/>
              </a:lnSpc>
            </a:pPr>
            <a:r>
              <a:rPr lang="en-GB" sz="6000" dirty="0"/>
              <a:t>Un-scrunch </a:t>
            </a:r>
            <a:br>
              <a:rPr lang="en-GB" sz="6000" dirty="0"/>
            </a:br>
            <a:r>
              <a:rPr lang="en-GB" sz="6000" dirty="0"/>
              <a:t>me</a:t>
            </a:r>
            <a:endParaRPr lang="en-US" sz="6000" dirty="0"/>
          </a:p>
        </p:txBody>
      </p:sp>
      <p:pic>
        <p:nvPicPr>
          <p:cNvPr id="6" name="Picture Placeholder 5" descr="A scrunched-up ball of paper">
            <a:extLst>
              <a:ext uri="{FF2B5EF4-FFF2-40B4-BE49-F238E27FC236}">
                <a16:creationId xmlns:a16="http://schemas.microsoft.com/office/drawing/2014/main" id="{A485675D-0D17-9942-A242-A3F3887B05B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3338046" y="1090286"/>
            <a:ext cx="5166286" cy="4677428"/>
          </a:xfrm>
        </p:spPr>
      </p:pic>
      <p:sp>
        <p:nvSpPr>
          <p:cNvPr id="4" name="Text Placeholder 3">
            <a:extLst>
              <a:ext uri="{FF2B5EF4-FFF2-40B4-BE49-F238E27FC236}">
                <a16:creationId xmlns:a16="http://schemas.microsoft.com/office/drawing/2014/main" id="{D31256D6-60B0-1048-AA9E-C2686AEDD397}"/>
              </a:ext>
            </a:extLst>
          </p:cNvPr>
          <p:cNvSpPr>
            <a:spLocks noGrp="1"/>
          </p:cNvSpPr>
          <p:nvPr>
            <p:ph type="body" sz="quarter" idx="12"/>
          </p:nvPr>
        </p:nvSpPr>
        <p:spPr>
          <a:xfrm>
            <a:off x="8205188" y="2557427"/>
            <a:ext cx="3318941" cy="1603093"/>
          </a:xfrm>
        </p:spPr>
        <p:txBody>
          <a:bodyPr/>
          <a:lstStyle/>
          <a:p>
            <a:r>
              <a:rPr lang="en-GB" dirty="0"/>
              <a:t>Pass the scrunched-up ball around. On your turn pick an action you think will help with worries and un-scrunch the ball before passing it on. Keep going until the ball is completely un-scrunched.</a:t>
            </a:r>
          </a:p>
        </p:txBody>
      </p:sp>
    </p:spTree>
    <p:extLst>
      <p:ext uri="{BB962C8B-B14F-4D97-AF65-F5344CB8AC3E}">
        <p14:creationId xmlns:p14="http://schemas.microsoft.com/office/powerpoint/2010/main" val="282357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EE3D-D8CC-FD4F-9FDE-34A9449BBBC9}"/>
              </a:ext>
            </a:extLst>
          </p:cNvPr>
          <p:cNvSpPr>
            <a:spLocks noGrp="1"/>
          </p:cNvSpPr>
          <p:nvPr>
            <p:ph type="title"/>
          </p:nvPr>
        </p:nvSpPr>
        <p:spPr/>
        <p:txBody>
          <a:bodyPr/>
          <a:lstStyle/>
          <a:p>
            <a:pPr>
              <a:lnSpc>
                <a:spcPts val="6000"/>
              </a:lnSpc>
            </a:pPr>
            <a:r>
              <a:rPr lang="en-GB" sz="5400" dirty="0"/>
              <a:t>Discussion questions</a:t>
            </a:r>
          </a:p>
        </p:txBody>
      </p:sp>
      <p:sp>
        <p:nvSpPr>
          <p:cNvPr id="3" name="Text Placeholder 2">
            <a:extLst>
              <a:ext uri="{FF2B5EF4-FFF2-40B4-BE49-F238E27FC236}">
                <a16:creationId xmlns:a16="http://schemas.microsoft.com/office/drawing/2014/main" id="{52B2A7DA-0925-424A-818A-26EE606A5D5A}"/>
              </a:ext>
            </a:extLst>
          </p:cNvPr>
          <p:cNvSpPr>
            <a:spLocks noGrp="1"/>
          </p:cNvSpPr>
          <p:nvPr>
            <p:ph type="body" sz="quarter" idx="12"/>
          </p:nvPr>
        </p:nvSpPr>
        <p:spPr/>
        <p:txBody>
          <a:bodyPr/>
          <a:lstStyle/>
          <a:p>
            <a:r>
              <a:rPr lang="en-GB" dirty="0"/>
              <a:t>How might the Year 6 pupil feel </a:t>
            </a:r>
            <a:br>
              <a:rPr lang="en-GB" dirty="0"/>
            </a:br>
            <a:r>
              <a:rPr lang="en-GB" dirty="0"/>
              <a:t>now they are un-scrunched?</a:t>
            </a:r>
          </a:p>
          <a:p>
            <a:r>
              <a:rPr lang="en-GB" dirty="0"/>
              <a:t>Did you learn any new ideas a young person could use to deal </a:t>
            </a:r>
            <a:br>
              <a:rPr lang="en-GB" dirty="0"/>
            </a:br>
            <a:r>
              <a:rPr lang="en-GB" dirty="0"/>
              <a:t>with worry? </a:t>
            </a:r>
          </a:p>
        </p:txBody>
      </p:sp>
      <p:sp>
        <p:nvSpPr>
          <p:cNvPr id="4" name="Text Placeholder 3">
            <a:extLst>
              <a:ext uri="{FF2B5EF4-FFF2-40B4-BE49-F238E27FC236}">
                <a16:creationId xmlns:a16="http://schemas.microsoft.com/office/drawing/2014/main" id="{40384BA4-D318-CE41-ABF5-EB937802A859}"/>
              </a:ext>
            </a:extLst>
          </p:cNvPr>
          <p:cNvSpPr>
            <a:spLocks noGrp="1"/>
          </p:cNvSpPr>
          <p:nvPr>
            <p:ph type="body" sz="quarter" idx="28"/>
          </p:nvPr>
        </p:nvSpPr>
        <p:spPr/>
        <p:txBody>
          <a:bodyPr lIns="0"/>
          <a:lstStyle/>
          <a:p>
            <a:r>
              <a:rPr lang="en-GB" b="1" dirty="0"/>
              <a:t>Challenge </a:t>
            </a:r>
          </a:p>
          <a:p>
            <a:endParaRPr lang="en-GB" dirty="0"/>
          </a:p>
          <a:p>
            <a:r>
              <a:rPr lang="en-GB" dirty="0"/>
              <a:t>Which ideas were the most </a:t>
            </a:r>
            <a:br>
              <a:rPr lang="en-GB" dirty="0"/>
            </a:br>
            <a:r>
              <a:rPr lang="en-GB" dirty="0"/>
              <a:t>helpful for un-scrunching and why?</a:t>
            </a:r>
          </a:p>
          <a:p>
            <a:endParaRPr lang="en-GB" dirty="0"/>
          </a:p>
          <a:p>
            <a:r>
              <a:rPr lang="en-GB" dirty="0"/>
              <a:t>Do you think the person would have </a:t>
            </a:r>
            <a:br>
              <a:rPr lang="en-GB" dirty="0"/>
            </a:br>
            <a:r>
              <a:rPr lang="en-GB" dirty="0"/>
              <a:t>been able to un-scrunch on their own? Explain your answer.</a:t>
            </a:r>
          </a:p>
        </p:txBody>
      </p:sp>
      <p:pic>
        <p:nvPicPr>
          <p:cNvPr id="7" name="Picture Placeholder 6" descr="A male pupil smiling at the camera">
            <a:extLst>
              <a:ext uri="{FF2B5EF4-FFF2-40B4-BE49-F238E27FC236}">
                <a16:creationId xmlns:a16="http://schemas.microsoft.com/office/drawing/2014/main" id="{7AC72A43-BE29-EC4E-A17E-E64A843A74FF}"/>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965" r="-5929"/>
          <a:stretch/>
        </p:blipFill>
        <p:spPr>
          <a:xfrm>
            <a:off x="1435093" y="1949823"/>
            <a:ext cx="5827406" cy="4911909"/>
          </a:xfrm>
        </p:spPr>
      </p:pic>
    </p:spTree>
    <p:extLst>
      <p:ext uri="{BB962C8B-B14F-4D97-AF65-F5344CB8AC3E}">
        <p14:creationId xmlns:p14="http://schemas.microsoft.com/office/powerpoint/2010/main" val="20967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p:nvPr>
        </p:nvSpPr>
        <p:spPr>
          <a:xfrm>
            <a:off x="1099415" y="914447"/>
            <a:ext cx="4533900" cy="1213077"/>
          </a:xfrm>
        </p:spPr>
        <p:txBody>
          <a:bodyPr/>
          <a:lstStyle/>
          <a:p>
            <a:pPr>
              <a:lnSpc>
                <a:spcPts val="6000"/>
              </a:lnSpc>
            </a:pPr>
            <a:r>
              <a:rPr lang="en-US" sz="5400" dirty="0"/>
              <a:t>How confident are you now in…</a:t>
            </a:r>
            <a:br>
              <a:rPr lang="en-GB" sz="5400" dirty="0"/>
            </a:br>
            <a:endParaRPr lang="en-US"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p:txBody>
          <a:bodyPr/>
          <a:lstStyle/>
          <a:p>
            <a:r>
              <a:rPr lang="en-GB" dirty="0"/>
              <a:t>recognising worry? Including </a:t>
            </a:r>
            <a:br>
              <a:rPr lang="en-GB" dirty="0"/>
            </a:br>
            <a:r>
              <a:rPr lang="en-GB" dirty="0"/>
              <a:t>what it looks and feels like</a:t>
            </a:r>
          </a:p>
          <a:p>
            <a:r>
              <a:rPr lang="en-GB" dirty="0"/>
              <a:t>describing actions that a young person can take if they are worried?</a:t>
            </a:r>
          </a:p>
          <a:p>
            <a:r>
              <a:rPr lang="en-GB" dirty="0"/>
              <a:t>deciding which actions might </a:t>
            </a:r>
            <a:br>
              <a:rPr lang="en-GB" dirty="0"/>
            </a:br>
            <a:r>
              <a:rPr lang="en-GB" dirty="0"/>
              <a:t>be more or less effective in dealing with worry?</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4294967295"/>
          </p:nvPr>
        </p:nvSpPr>
        <p:spPr>
          <a:xfrm>
            <a:off x="7329006" y="5035160"/>
            <a:ext cx="429531" cy="318771"/>
          </a:xfrm>
        </p:spPr>
        <p:txBody>
          <a:bodyPr/>
          <a:lstStyle/>
          <a:p>
            <a:pPr algn="ctr">
              <a:lnSpc>
                <a:spcPct val="100000"/>
              </a:lnSpc>
            </a:pPr>
            <a:r>
              <a:rPr lang="en-US" sz="2000" dirty="0">
                <a:ea typeface="DIN Condensed Light" panose="020B0506040000020204" pitchFamily="34" charset="77"/>
              </a:rPr>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133691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205120" y="368255"/>
            <a:ext cx="5389826" cy="2189529"/>
          </a:xfrm>
        </p:spPr>
        <p:txBody>
          <a:bodyPr/>
          <a:lstStyle/>
          <a:p>
            <a:pPr>
              <a:lnSpc>
                <a:spcPts val="6000"/>
              </a:lnSpc>
            </a:pPr>
            <a:r>
              <a:rPr lang="en-GB" sz="6000" dirty="0"/>
              <a:t>Everybody feels nervous or worried at times.</a:t>
            </a:r>
            <a:br>
              <a:rPr lang="en-GB" sz="6000" dirty="0"/>
            </a:br>
            <a:endParaRPr lang="en-US" sz="6000" dirty="0"/>
          </a:p>
        </p:txBody>
      </p:sp>
      <p:sp>
        <p:nvSpPr>
          <p:cNvPr id="3" name="Text Placeholder 2">
            <a:extLst>
              <a:ext uri="{FF2B5EF4-FFF2-40B4-BE49-F238E27FC236}">
                <a16:creationId xmlns:a16="http://schemas.microsoft.com/office/drawing/2014/main" id="{886AF5E9-92D6-0D4A-90BB-8D9C87652C19}"/>
              </a:ext>
            </a:extLst>
          </p:cNvPr>
          <p:cNvSpPr>
            <a:spLocks noGrp="1"/>
          </p:cNvSpPr>
          <p:nvPr>
            <p:ph type="body" sz="quarter" idx="12"/>
          </p:nvPr>
        </p:nvSpPr>
        <p:spPr>
          <a:xfrm>
            <a:off x="348710" y="2810033"/>
            <a:ext cx="5070455" cy="3182874"/>
          </a:xfrm>
        </p:spPr>
        <p:txBody>
          <a:bodyPr/>
          <a:lstStyle/>
          <a:p>
            <a:r>
              <a:rPr lang="en-GB" b="1" dirty="0"/>
              <a:t>It is always good to try out the different actions you have learnt in the lesson but </a:t>
            </a:r>
            <a:br>
              <a:rPr lang="en-GB" b="1" dirty="0"/>
            </a:br>
            <a:r>
              <a:rPr lang="en-GB" b="1" dirty="0"/>
              <a:t>if worries get too much, it is important that you speak to a trusted adult and get some more help.</a:t>
            </a:r>
          </a:p>
          <a:p>
            <a:pPr>
              <a:lnSpc>
                <a:spcPts val="2400"/>
              </a:lnSpc>
            </a:pPr>
            <a:r>
              <a:rPr lang="en-US" b="1" dirty="0"/>
              <a:t>Childline:</a:t>
            </a:r>
            <a:br>
              <a:rPr lang="en-US" b="1" dirty="0"/>
            </a:br>
            <a:r>
              <a:rPr lang="en-US" b="1" u="sng" dirty="0" err="1"/>
              <a:t>childline.org.uk</a:t>
            </a:r>
            <a:r>
              <a:rPr lang="en-US" b="1" u="sng" dirty="0"/>
              <a:t>/info-advice</a:t>
            </a:r>
            <a:br>
              <a:rPr lang="en-US" b="1" dirty="0"/>
            </a:br>
            <a:r>
              <a:rPr lang="en-GB" b="1" dirty="0"/>
              <a:t>Or call 0800 1111</a:t>
            </a:r>
          </a:p>
          <a:p>
            <a:pPr>
              <a:lnSpc>
                <a:spcPts val="2400"/>
              </a:lnSpc>
            </a:pPr>
            <a:r>
              <a:rPr lang="en-GB" b="1" dirty="0"/>
              <a:t>Shout:</a:t>
            </a:r>
            <a:br>
              <a:rPr lang="en-GB" b="1" dirty="0"/>
            </a:br>
            <a:r>
              <a:rPr lang="en-GB" b="1" dirty="0"/>
              <a:t>Text 85258</a:t>
            </a:r>
          </a:p>
          <a:p>
            <a:endParaRPr lang="en-GB" dirty="0"/>
          </a:p>
        </p:txBody>
      </p:sp>
      <p:pic>
        <p:nvPicPr>
          <p:cNvPr id="15" name="Picture Placeholder 14" descr="A boy in a wheelchair on a tablet">
            <a:extLst>
              <a:ext uri="{FF2B5EF4-FFF2-40B4-BE49-F238E27FC236}">
                <a16:creationId xmlns:a16="http://schemas.microsoft.com/office/drawing/2014/main" id="{6F8910C8-06DA-7747-8841-10F994DE53E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095" t="-3578" r="-3016"/>
          <a:stretch/>
        </p:blipFill>
        <p:spPr>
          <a:xfrm>
            <a:off x="4350388" y="1104860"/>
            <a:ext cx="6761018" cy="5753140"/>
          </a:xfrm>
        </p:spPr>
      </p:pic>
    </p:spTree>
    <p:extLst>
      <p:ext uri="{BB962C8B-B14F-4D97-AF65-F5344CB8AC3E}">
        <p14:creationId xmlns:p14="http://schemas.microsoft.com/office/powerpoint/2010/main" val="124441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405E59-F1C2-6C4E-84B0-07E1F1DFF772}"/>
              </a:ext>
            </a:extLst>
          </p:cNvPr>
          <p:cNvSpPr>
            <a:spLocks noGrp="1"/>
          </p:cNvSpPr>
          <p:nvPr>
            <p:ph type="title"/>
          </p:nvPr>
        </p:nvSpPr>
        <p:spPr>
          <a:xfrm>
            <a:off x="3707389" y="1003505"/>
            <a:ext cx="3295651" cy="724639"/>
          </a:xfrm>
        </p:spPr>
        <p:txBody>
          <a:bodyPr/>
          <a:lstStyle/>
          <a:p>
            <a:r>
              <a:rPr lang="en-GB" sz="6000" dirty="0"/>
              <a:t>Additional</a:t>
            </a:r>
            <a:endParaRPr lang="en-US" sz="6000" dirty="0"/>
          </a:p>
        </p:txBody>
      </p:sp>
      <p:sp>
        <p:nvSpPr>
          <p:cNvPr id="12" name="Text Placeholder 11">
            <a:extLst>
              <a:ext uri="{FF2B5EF4-FFF2-40B4-BE49-F238E27FC236}">
                <a16:creationId xmlns:a16="http://schemas.microsoft.com/office/drawing/2014/main" id="{B2D56441-14D5-8A45-A662-2A8D3CADD17A}"/>
              </a:ext>
            </a:extLst>
          </p:cNvPr>
          <p:cNvSpPr>
            <a:spLocks noGrp="1"/>
          </p:cNvSpPr>
          <p:nvPr>
            <p:ph type="body" sz="quarter" idx="16"/>
          </p:nvPr>
        </p:nvSpPr>
        <p:spPr/>
        <p:txBody>
          <a:bodyPr/>
          <a:lstStyle/>
          <a:p>
            <a:pPr>
              <a:lnSpc>
                <a:spcPts val="6000"/>
              </a:lnSpc>
            </a:pPr>
            <a:r>
              <a:rPr lang="en-GB" sz="6000" dirty="0"/>
              <a:t>relaxation activities</a:t>
            </a:r>
          </a:p>
        </p:txBody>
      </p:sp>
      <p:pic>
        <p:nvPicPr>
          <p:cNvPr id="14" name="Picture Placeholder 13" descr="Two girls looking at a tablet">
            <a:extLst>
              <a:ext uri="{FF2B5EF4-FFF2-40B4-BE49-F238E27FC236}">
                <a16:creationId xmlns:a16="http://schemas.microsoft.com/office/drawing/2014/main" id="{9D34909B-91DD-EB47-B7BD-F8CD43E35B92}"/>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9060" t="-1698" r="-1027" b="24695"/>
          <a:stretch/>
        </p:blipFill>
        <p:spPr>
          <a:xfrm flipH="1">
            <a:off x="3431968" y="1686910"/>
            <a:ext cx="8760031" cy="5171090"/>
          </a:xfrm>
        </p:spPr>
      </p:pic>
      <p:sp>
        <p:nvSpPr>
          <p:cNvPr id="8" name="Title 9" hidden="1">
            <a:extLst>
              <a:ext uri="{FF2B5EF4-FFF2-40B4-BE49-F238E27FC236}">
                <a16:creationId xmlns:a16="http://schemas.microsoft.com/office/drawing/2014/main" id="{6AAC619A-3E77-B24D-B642-016560D7E644}"/>
              </a:ext>
            </a:extLst>
          </p:cNvPr>
          <p:cNvSpPr txBox="1">
            <a:spLocks/>
          </p:cNvSpPr>
          <p:nvPr/>
        </p:nvSpPr>
        <p:spPr>
          <a:xfrm>
            <a:off x="3707389" y="321579"/>
            <a:ext cx="3295651" cy="724639"/>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5000" b="1" i="0" kern="1200">
                <a:solidFill>
                  <a:schemeClr val="bg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sz="6000" dirty="0"/>
              <a:t>Additional</a:t>
            </a:r>
            <a:br>
              <a:rPr lang="en-GB" sz="6000" dirty="0"/>
            </a:br>
            <a:r>
              <a:rPr lang="en-GB" sz="6000" dirty="0"/>
              <a:t>relaxation activities</a:t>
            </a:r>
            <a:endParaRPr lang="en-US" sz="6000" dirty="0"/>
          </a:p>
        </p:txBody>
      </p:sp>
      <p:sp>
        <p:nvSpPr>
          <p:cNvPr id="9" name="Slide Number Placeholder 5">
            <a:extLst>
              <a:ext uri="{FF2B5EF4-FFF2-40B4-BE49-F238E27FC236}">
                <a16:creationId xmlns:a16="http://schemas.microsoft.com/office/drawing/2014/main" id="{8270DED3-26D3-1040-ADBE-48832DE3D6C5}"/>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pPr algn="r"/>
              <a:t>18</a:t>
            </a:fld>
            <a:endParaRPr lang="en-US" sz="1600" dirty="0"/>
          </a:p>
        </p:txBody>
      </p:sp>
    </p:spTree>
    <p:extLst>
      <p:ext uri="{BB962C8B-B14F-4D97-AF65-F5344CB8AC3E}">
        <p14:creationId xmlns:p14="http://schemas.microsoft.com/office/powerpoint/2010/main" val="1919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93ED165-B500-FB41-BDF0-0C9D2C4B97C6}"/>
              </a:ext>
            </a:extLst>
          </p:cNvPr>
          <p:cNvSpPr>
            <a:spLocks noGrp="1"/>
          </p:cNvSpPr>
          <p:nvPr>
            <p:ph type="title"/>
          </p:nvPr>
        </p:nvSpPr>
        <p:spPr>
          <a:xfrm>
            <a:off x="958585" y="962085"/>
            <a:ext cx="4622608" cy="508375"/>
          </a:xfrm>
        </p:spPr>
        <p:txBody>
          <a:bodyPr/>
          <a:lstStyle/>
          <a:p>
            <a:pPr algn="r"/>
            <a:r>
              <a:rPr lang="en-GB" dirty="0"/>
              <a:t>Advice station</a:t>
            </a:r>
            <a:endParaRPr lang="en-US" dirty="0"/>
          </a:p>
        </p:txBody>
      </p:sp>
      <p:sp>
        <p:nvSpPr>
          <p:cNvPr id="18" name="Text Placeholder 17">
            <a:extLst>
              <a:ext uri="{FF2B5EF4-FFF2-40B4-BE49-F238E27FC236}">
                <a16:creationId xmlns:a16="http://schemas.microsoft.com/office/drawing/2014/main" id="{92EDBCE3-E1C6-CE4F-8B80-C2751C83F878}"/>
              </a:ext>
            </a:extLst>
          </p:cNvPr>
          <p:cNvSpPr>
            <a:spLocks noGrp="1"/>
          </p:cNvSpPr>
          <p:nvPr>
            <p:ph type="body" sz="quarter" idx="14"/>
          </p:nvPr>
        </p:nvSpPr>
        <p:spPr/>
        <p:txBody>
          <a:bodyPr/>
          <a:lstStyle/>
          <a:p>
            <a:r>
              <a:rPr lang="en-GB" b="1" dirty="0"/>
              <a:t>What advice would you </a:t>
            </a:r>
            <a:br>
              <a:rPr lang="en-GB" b="1" dirty="0"/>
            </a:br>
            <a:r>
              <a:rPr lang="en-GB" b="1" dirty="0"/>
              <a:t>give to help the pupil </a:t>
            </a:r>
            <a:br>
              <a:rPr lang="en-GB" b="1" dirty="0"/>
            </a:br>
            <a:r>
              <a:rPr lang="en-GB" b="1" dirty="0"/>
              <a:t>with their worry?</a:t>
            </a:r>
            <a:endParaRPr lang="en-GB" dirty="0"/>
          </a:p>
        </p:txBody>
      </p:sp>
      <p:sp>
        <p:nvSpPr>
          <p:cNvPr id="20" name="Text Placeholder 19">
            <a:extLst>
              <a:ext uri="{FF2B5EF4-FFF2-40B4-BE49-F238E27FC236}">
                <a16:creationId xmlns:a16="http://schemas.microsoft.com/office/drawing/2014/main" id="{7C520C09-EA30-7145-9AAB-160BFCF9FBB5}"/>
              </a:ext>
            </a:extLst>
          </p:cNvPr>
          <p:cNvSpPr>
            <a:spLocks noGrp="1"/>
          </p:cNvSpPr>
          <p:nvPr>
            <p:ph type="body" sz="quarter" idx="28"/>
          </p:nvPr>
        </p:nvSpPr>
        <p:spPr>
          <a:xfrm>
            <a:off x="6610808" y="833718"/>
            <a:ext cx="5239255" cy="1464384"/>
          </a:xfrm>
        </p:spPr>
        <p:txBody>
          <a:bodyPr lIns="0"/>
          <a:lstStyle/>
          <a:p>
            <a:r>
              <a:rPr lang="en-GB" dirty="0" err="1"/>
              <a:t>Khairah</a:t>
            </a:r>
            <a:r>
              <a:rPr lang="en-GB" dirty="0"/>
              <a:t> found learning at home very </a:t>
            </a:r>
            <a:br>
              <a:rPr lang="en-GB" dirty="0"/>
            </a:br>
            <a:r>
              <a:rPr lang="en-GB" dirty="0"/>
              <a:t>difficult during Covid-19. She is worried </a:t>
            </a:r>
            <a:br>
              <a:rPr lang="en-GB" dirty="0"/>
            </a:br>
            <a:r>
              <a:rPr lang="en-GB" dirty="0"/>
              <a:t>that she won’t remember lots of things</a:t>
            </a:r>
            <a:br>
              <a:rPr lang="en-GB" dirty="0"/>
            </a:br>
            <a:r>
              <a:rPr lang="en-GB" dirty="0"/>
              <a:t>now she’s back at school.</a:t>
            </a:r>
          </a:p>
        </p:txBody>
      </p:sp>
      <p:sp>
        <p:nvSpPr>
          <p:cNvPr id="21" name="Text Placeholder 20">
            <a:extLst>
              <a:ext uri="{FF2B5EF4-FFF2-40B4-BE49-F238E27FC236}">
                <a16:creationId xmlns:a16="http://schemas.microsoft.com/office/drawing/2014/main" id="{75DE5CC3-207C-7441-9C86-60D29089C093}"/>
              </a:ext>
            </a:extLst>
          </p:cNvPr>
          <p:cNvSpPr>
            <a:spLocks noGrp="1"/>
          </p:cNvSpPr>
          <p:nvPr>
            <p:ph type="body" sz="quarter" idx="29"/>
          </p:nvPr>
        </p:nvSpPr>
        <p:spPr>
          <a:xfrm>
            <a:off x="6610808" y="2516564"/>
            <a:ext cx="5239255" cy="1289625"/>
          </a:xfrm>
        </p:spPr>
        <p:txBody>
          <a:bodyPr lIns="0"/>
          <a:lstStyle/>
          <a:p>
            <a:r>
              <a:rPr lang="en-GB" dirty="0"/>
              <a:t>Lauren has trouble speaking up in front of </a:t>
            </a:r>
            <a:br>
              <a:rPr lang="en-GB" dirty="0"/>
            </a:br>
            <a:r>
              <a:rPr lang="en-GB" dirty="0"/>
              <a:t>the class. She finds it hard to breathe and </a:t>
            </a:r>
            <a:br>
              <a:rPr lang="en-GB" dirty="0"/>
            </a:br>
            <a:r>
              <a:rPr lang="en-GB" dirty="0"/>
              <a:t>always thinks she’s going to mess it up.</a:t>
            </a:r>
          </a:p>
        </p:txBody>
      </p:sp>
      <p:sp>
        <p:nvSpPr>
          <p:cNvPr id="22" name="Text Placeholder 21">
            <a:extLst>
              <a:ext uri="{FF2B5EF4-FFF2-40B4-BE49-F238E27FC236}">
                <a16:creationId xmlns:a16="http://schemas.microsoft.com/office/drawing/2014/main" id="{C5AEAB9C-93E6-4F4A-90D7-ABD7FF96A4D5}"/>
              </a:ext>
            </a:extLst>
          </p:cNvPr>
          <p:cNvSpPr>
            <a:spLocks noGrp="1"/>
          </p:cNvSpPr>
          <p:nvPr>
            <p:ph type="body" sz="quarter" idx="30"/>
          </p:nvPr>
        </p:nvSpPr>
        <p:spPr>
          <a:xfrm>
            <a:off x="6610808" y="4011258"/>
            <a:ext cx="5239255" cy="1464384"/>
          </a:xfrm>
        </p:spPr>
        <p:txBody>
          <a:bodyPr lIns="0"/>
          <a:lstStyle/>
          <a:p>
            <a:r>
              <a:rPr lang="en-GB" dirty="0"/>
              <a:t>James’ cousin is moving house and </a:t>
            </a:r>
            <a:br>
              <a:rPr lang="en-GB" dirty="0"/>
            </a:br>
            <a:r>
              <a:rPr lang="en-GB" dirty="0"/>
              <a:t>James is worried that the move will affect </a:t>
            </a:r>
            <a:br>
              <a:rPr lang="en-GB" dirty="0"/>
            </a:br>
            <a:r>
              <a:rPr lang="en-GB" dirty="0"/>
              <a:t>their friendship. He thinks about it loads, </a:t>
            </a:r>
            <a:br>
              <a:rPr lang="en-GB" dirty="0"/>
            </a:br>
            <a:r>
              <a:rPr lang="en-GB" dirty="0"/>
              <a:t>especially at night time.</a:t>
            </a:r>
          </a:p>
        </p:txBody>
      </p:sp>
      <p:pic>
        <p:nvPicPr>
          <p:cNvPr id="24" name="Picture Placeholder 23" descr="A female student smiling">
            <a:extLst>
              <a:ext uri="{FF2B5EF4-FFF2-40B4-BE49-F238E27FC236}">
                <a16:creationId xmlns:a16="http://schemas.microsoft.com/office/drawing/2014/main" id="{E9645297-1FDE-5B4D-AAED-49D2823E3B5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654" r="-1237"/>
          <a:stretch/>
        </p:blipFill>
        <p:spPr>
          <a:xfrm>
            <a:off x="1243459" y="2191871"/>
            <a:ext cx="5888777" cy="4669862"/>
          </a:xfrm>
        </p:spPr>
      </p:pic>
    </p:spTree>
    <p:extLst>
      <p:ext uri="{BB962C8B-B14F-4D97-AF65-F5344CB8AC3E}">
        <p14:creationId xmlns:p14="http://schemas.microsoft.com/office/powerpoint/2010/main" val="376279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sp>
        <p:nvSpPr>
          <p:cNvPr id="6"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1" y="1218747"/>
            <a:ext cx="11150562" cy="2553153"/>
          </a:xfrm>
          <a:noFill/>
          <a:ln>
            <a:noFill/>
          </a:ln>
        </p:spPr>
        <p:txBody>
          <a:bodyPr/>
          <a:lstStyle/>
          <a:p>
            <a:r>
              <a:rPr lang="en-GB" dirty="0"/>
              <a:t>In this lesson, pupils learn how to identify worry and </a:t>
            </a:r>
            <a:br>
              <a:rPr lang="en-GB" dirty="0"/>
            </a:br>
            <a:r>
              <a:rPr lang="en-GB" dirty="0"/>
              <a:t>actions that a person can take if they feel worried.</a:t>
            </a:r>
          </a:p>
          <a:p>
            <a:r>
              <a:rPr lang="en-GB" sz="1800" b="1" dirty="0"/>
              <a:t>Recommended age group</a:t>
            </a:r>
            <a:endParaRPr lang="en-GB" sz="1800" dirty="0"/>
          </a:p>
          <a:p>
            <a:r>
              <a:rPr lang="en-GB" dirty="0"/>
              <a:t>Education providers for ages 10-11 (Year 6)</a:t>
            </a:r>
          </a:p>
          <a:p>
            <a:r>
              <a:rPr lang="en-GB" sz="1800" b="1" dirty="0"/>
              <a:t>Time</a:t>
            </a:r>
          </a:p>
          <a:p>
            <a:r>
              <a:rPr lang="en-GB" dirty="0"/>
              <a:t>45 minutes approximately</a:t>
            </a:r>
          </a:p>
          <a:p>
            <a:r>
              <a:rPr lang="en-GB" sz="1800" b="1" dirty="0"/>
              <a:t>Preparation</a:t>
            </a:r>
          </a:p>
          <a:p>
            <a:r>
              <a:rPr lang="en-GB" dirty="0"/>
              <a:t>Before delivering the lesson:</a:t>
            </a:r>
          </a:p>
          <a:p>
            <a:pPr marL="285750" indent="-285750">
              <a:buFont typeface="Arial" panose="020B0604020202020204" pitchFamily="34" charset="0"/>
              <a:buChar char="•"/>
            </a:pPr>
            <a:r>
              <a:rPr lang="en-GB" dirty="0"/>
              <a:t>consider cross-curricular links and how this could be </a:t>
            </a:r>
            <a:br>
              <a:rPr lang="en-GB" dirty="0"/>
            </a:br>
            <a:r>
              <a:rPr lang="en-GB" dirty="0"/>
              <a:t>related to other subjects</a:t>
            </a:r>
          </a:p>
          <a:p>
            <a:pPr marL="285750" indent="-285750">
              <a:buFont typeface="Arial" panose="020B0604020202020204" pitchFamily="34" charset="0"/>
              <a:buChar char="•"/>
            </a:pPr>
            <a:r>
              <a:rPr lang="en-GB" dirty="0"/>
              <a:t>watch the film on slide 11 of this PowerPoint</a:t>
            </a:r>
          </a:p>
          <a:p>
            <a:pPr marL="285750" indent="-285750">
              <a:buFont typeface="Arial" panose="020B0604020202020204" pitchFamily="34" charset="0"/>
              <a:buChar char="•"/>
            </a:pPr>
            <a:r>
              <a:rPr lang="en-GB" dirty="0"/>
              <a:t>read through classroom tips on slide 3</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r>
              <a:rPr lang="en-GB" dirty="0"/>
              <a:t>This lesson has been designed to be part of the planned programme for PSHE education and should be taught within the context of other PSHE education lessons. </a:t>
            </a:r>
          </a:p>
          <a:p>
            <a:r>
              <a:rPr lang="en-GB" dirty="0"/>
              <a:t>It supports the Mental wellbeing strand of the Relationships Education and Health Education statutory guidance. See </a:t>
            </a:r>
            <a:r>
              <a:rPr lang="en-GB" b="1" u="sng" dirty="0">
                <a:hlinkClick r:id="rId3"/>
              </a:rPr>
              <a:t>Curriculum Links</a:t>
            </a:r>
            <a:r>
              <a:rPr lang="en-GB" b="1" dirty="0"/>
              <a:t> </a:t>
            </a:r>
            <a:r>
              <a:rPr lang="en-GB" dirty="0"/>
              <a:t>for further information.</a:t>
            </a:r>
          </a:p>
          <a:p>
            <a:r>
              <a:rPr lang="en-GB" sz="1800" b="1" dirty="0"/>
              <a:t>Resources</a:t>
            </a:r>
          </a:p>
          <a:p>
            <a:pPr marL="285750" indent="-285750">
              <a:buFont typeface="Arial" panose="020B0604020202020204" pitchFamily="34" charset="0"/>
              <a:buChar char="•"/>
            </a:pPr>
            <a:r>
              <a:rPr lang="en-GB" dirty="0"/>
              <a:t>Blank A4 paper and pens</a:t>
            </a:r>
          </a:p>
          <a:p>
            <a:pPr marL="285750" indent="-285750">
              <a:buFont typeface="Arial" panose="020B0604020202020204" pitchFamily="34" charset="0"/>
              <a:buChar char="•"/>
            </a:pPr>
            <a:r>
              <a:rPr lang="en-GB" dirty="0"/>
              <a:t>Relaxation activities PDF (optional)</a:t>
            </a:r>
          </a:p>
          <a:p>
            <a:r>
              <a:rPr lang="en-GB" sz="1800" b="1" dirty="0"/>
              <a:t>Key vocabulary</a:t>
            </a:r>
          </a:p>
          <a:p>
            <a:r>
              <a:rPr lang="en-GB" dirty="0"/>
              <a:t>Worry, nervous, emotions (feelings), relax (calm), resilience (keeping on when its hard), support (help), communication (talking/listening) </a:t>
            </a:r>
          </a:p>
          <a:p>
            <a:r>
              <a:rPr lang="en-GB" sz="1800" b="1" dirty="0"/>
              <a:t>Follow up</a:t>
            </a:r>
          </a:p>
          <a:p>
            <a:r>
              <a:rPr lang="en-GB" dirty="0"/>
              <a:t>You may wish to extend pupils’ learning with one of the extended learning projects on slide 24.</a:t>
            </a:r>
          </a:p>
        </p:txBody>
      </p:sp>
    </p:spTree>
    <p:extLst>
      <p:ext uri="{BB962C8B-B14F-4D97-AF65-F5344CB8AC3E}">
        <p14:creationId xmlns:p14="http://schemas.microsoft.com/office/powerpoint/2010/main" val="242161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84CD-B1F0-9B44-AA3D-268195F21BEC}"/>
              </a:ext>
            </a:extLst>
          </p:cNvPr>
          <p:cNvSpPr>
            <a:spLocks noGrp="1"/>
          </p:cNvSpPr>
          <p:nvPr>
            <p:ph type="title"/>
          </p:nvPr>
        </p:nvSpPr>
        <p:spPr/>
        <p:txBody>
          <a:bodyPr/>
          <a:lstStyle/>
          <a:p>
            <a:r>
              <a:rPr lang="en-GB" sz="6000" dirty="0"/>
              <a:t>The worry tree</a:t>
            </a:r>
            <a:endParaRPr lang="en-US" sz="6000" dirty="0"/>
          </a:p>
        </p:txBody>
      </p:sp>
      <p:sp>
        <p:nvSpPr>
          <p:cNvPr id="4" name="Text Placeholder 3">
            <a:extLst>
              <a:ext uri="{FF2B5EF4-FFF2-40B4-BE49-F238E27FC236}">
                <a16:creationId xmlns:a16="http://schemas.microsoft.com/office/drawing/2014/main" id="{FD8C8624-212A-1E4D-857D-9EEA5CECC6AC}"/>
              </a:ext>
            </a:extLst>
          </p:cNvPr>
          <p:cNvSpPr>
            <a:spLocks noGrp="1"/>
          </p:cNvSpPr>
          <p:nvPr>
            <p:ph type="body" sz="quarter" idx="14"/>
          </p:nvPr>
        </p:nvSpPr>
        <p:spPr>
          <a:xfrm>
            <a:off x="2091559" y="1936028"/>
            <a:ext cx="3496408" cy="1097733"/>
          </a:xfrm>
        </p:spPr>
        <p:txBody>
          <a:bodyPr/>
          <a:lstStyle/>
          <a:p>
            <a:r>
              <a:rPr lang="en-GB" b="1" dirty="0"/>
              <a:t>Can you help the Year 6 </a:t>
            </a:r>
            <a:br>
              <a:rPr lang="en-GB" b="1" dirty="0"/>
            </a:br>
            <a:r>
              <a:rPr lang="en-GB" b="1" dirty="0"/>
              <a:t>pupil to work their way </a:t>
            </a:r>
            <a:br>
              <a:rPr lang="en-GB" b="1" dirty="0"/>
            </a:br>
            <a:r>
              <a:rPr lang="en-GB" b="1" dirty="0"/>
              <a:t>through the worry tree?</a:t>
            </a:r>
            <a:endParaRPr lang="en-GB" dirty="0"/>
          </a:p>
          <a:p>
            <a:endParaRPr lang="en-US" dirty="0"/>
          </a:p>
        </p:txBody>
      </p:sp>
      <p:sp>
        <p:nvSpPr>
          <p:cNvPr id="25" name="Text Placeholder 4">
            <a:extLst>
              <a:ext uri="{FF2B5EF4-FFF2-40B4-BE49-F238E27FC236}">
                <a16:creationId xmlns:a16="http://schemas.microsoft.com/office/drawing/2014/main" id="{A186BB4C-7617-F04E-ACFA-D563FAEB594F}"/>
              </a:ext>
            </a:extLst>
          </p:cNvPr>
          <p:cNvSpPr txBox="1">
            <a:spLocks/>
          </p:cNvSpPr>
          <p:nvPr/>
        </p:nvSpPr>
        <p:spPr>
          <a:xfrm>
            <a:off x="1882588" y="4159364"/>
            <a:ext cx="3705379" cy="1672826"/>
          </a:xfrm>
          <a:prstGeom prst="rect">
            <a:avLst/>
          </a:prstGeom>
          <a:solidFill>
            <a:srgbClr val="FFCC31"/>
          </a:solidFill>
        </p:spPr>
        <p:txBody>
          <a:bodyPr vert="horz" wrap="square" lIns="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“I’m worried that </a:t>
            </a:r>
            <a:br>
              <a:rPr lang="en-GB" b="1" dirty="0"/>
            </a:br>
            <a:r>
              <a:rPr lang="en-GB" b="1" dirty="0"/>
              <a:t>my friend, Nathan, </a:t>
            </a:r>
            <a:br>
              <a:rPr lang="en-GB" b="1" dirty="0"/>
            </a:br>
            <a:r>
              <a:rPr lang="en-GB" b="1" dirty="0"/>
              <a:t>is angry with me.”</a:t>
            </a:r>
          </a:p>
        </p:txBody>
      </p:sp>
      <p:sp>
        <p:nvSpPr>
          <p:cNvPr id="5" name="Text Placeholder 4">
            <a:extLst>
              <a:ext uri="{FF2B5EF4-FFF2-40B4-BE49-F238E27FC236}">
                <a16:creationId xmlns:a16="http://schemas.microsoft.com/office/drawing/2014/main" id="{A186BB4C-7617-F04E-ACFA-D563FAEB594F}"/>
              </a:ext>
            </a:extLst>
          </p:cNvPr>
          <p:cNvSpPr>
            <a:spLocks noGrp="1"/>
          </p:cNvSpPr>
          <p:nvPr>
            <p:ph type="body" sz="quarter" idx="27"/>
          </p:nvPr>
        </p:nvSpPr>
        <p:spPr/>
        <p:txBody>
          <a:bodyPr lIns="0"/>
          <a:lstStyle/>
          <a:p>
            <a:r>
              <a:rPr lang="en-GB" b="1" dirty="0"/>
              <a:t>“I’m worried that </a:t>
            </a:r>
            <a:br>
              <a:rPr lang="en-GB" b="1" dirty="0"/>
            </a:br>
            <a:r>
              <a:rPr lang="en-GB" b="1" dirty="0"/>
              <a:t>my friend, Nathan, </a:t>
            </a:r>
            <a:br>
              <a:rPr lang="en-GB" b="1" dirty="0"/>
            </a:br>
            <a:r>
              <a:rPr lang="en-GB" b="1" dirty="0"/>
              <a:t>is angry with me.”</a:t>
            </a:r>
          </a:p>
        </p:txBody>
      </p:sp>
      <p:sp>
        <p:nvSpPr>
          <p:cNvPr id="3" name="Text Placeholder 2">
            <a:extLst>
              <a:ext uri="{FF2B5EF4-FFF2-40B4-BE49-F238E27FC236}">
                <a16:creationId xmlns:a16="http://schemas.microsoft.com/office/drawing/2014/main" id="{E3C95A30-B7B9-7046-A3FE-C003D339F752}"/>
              </a:ext>
            </a:extLst>
          </p:cNvPr>
          <p:cNvSpPr>
            <a:spLocks noGrp="1"/>
          </p:cNvSpPr>
          <p:nvPr>
            <p:ph type="body" sz="quarter" idx="28"/>
          </p:nvPr>
        </p:nvSpPr>
        <p:spPr>
          <a:xfrm>
            <a:off x="6719219" y="962085"/>
            <a:ext cx="4309292" cy="364274"/>
          </a:xfrm>
        </p:spPr>
        <p:txBody>
          <a:bodyPr lIns="0"/>
          <a:lstStyle/>
          <a:p>
            <a:r>
              <a:rPr lang="en-GB" dirty="0"/>
              <a:t>Notice the worry</a:t>
            </a:r>
          </a:p>
        </p:txBody>
      </p:sp>
      <p:sp>
        <p:nvSpPr>
          <p:cNvPr id="6" name="Text Placeholder 5">
            <a:extLst>
              <a:ext uri="{FF2B5EF4-FFF2-40B4-BE49-F238E27FC236}">
                <a16:creationId xmlns:a16="http://schemas.microsoft.com/office/drawing/2014/main" id="{53DEC4FD-0FC3-9442-808A-D487AFE71873}"/>
              </a:ext>
            </a:extLst>
          </p:cNvPr>
          <p:cNvSpPr>
            <a:spLocks noGrp="1"/>
          </p:cNvSpPr>
          <p:nvPr>
            <p:ph type="body" sz="quarter" idx="29"/>
          </p:nvPr>
        </p:nvSpPr>
        <p:spPr>
          <a:xfrm>
            <a:off x="6719219" y="1495053"/>
            <a:ext cx="4309292" cy="364274"/>
          </a:xfrm>
        </p:spPr>
        <p:txBody>
          <a:bodyPr lIns="0"/>
          <a:lstStyle/>
          <a:p>
            <a:r>
              <a:rPr lang="en-GB" dirty="0"/>
              <a:t>What are they worrying about?</a:t>
            </a:r>
          </a:p>
        </p:txBody>
      </p:sp>
      <p:sp>
        <p:nvSpPr>
          <p:cNvPr id="7" name="Text Placeholder 6">
            <a:extLst>
              <a:ext uri="{FF2B5EF4-FFF2-40B4-BE49-F238E27FC236}">
                <a16:creationId xmlns:a16="http://schemas.microsoft.com/office/drawing/2014/main" id="{BFCE9256-9ACA-334E-861D-795C4D17DF0A}"/>
              </a:ext>
            </a:extLst>
          </p:cNvPr>
          <p:cNvSpPr>
            <a:spLocks noGrp="1"/>
          </p:cNvSpPr>
          <p:nvPr>
            <p:ph type="body" sz="quarter" idx="30"/>
          </p:nvPr>
        </p:nvSpPr>
        <p:spPr>
          <a:xfrm>
            <a:off x="6719219" y="2022878"/>
            <a:ext cx="4309292" cy="364274"/>
          </a:xfrm>
        </p:spPr>
        <p:txBody>
          <a:bodyPr lIns="0"/>
          <a:lstStyle/>
          <a:p>
            <a:r>
              <a:rPr lang="en-GB" dirty="0"/>
              <a:t>Can they do something about it?</a:t>
            </a:r>
          </a:p>
        </p:txBody>
      </p:sp>
      <p:sp>
        <p:nvSpPr>
          <p:cNvPr id="8" name="Text Placeholder 7">
            <a:extLst>
              <a:ext uri="{FF2B5EF4-FFF2-40B4-BE49-F238E27FC236}">
                <a16:creationId xmlns:a16="http://schemas.microsoft.com/office/drawing/2014/main" id="{C74A74E3-1F48-5B4E-BAE3-23E23F1D7E7B}"/>
              </a:ext>
            </a:extLst>
          </p:cNvPr>
          <p:cNvSpPr>
            <a:spLocks noGrp="1"/>
          </p:cNvSpPr>
          <p:nvPr>
            <p:ph type="body" sz="quarter" idx="31"/>
          </p:nvPr>
        </p:nvSpPr>
        <p:spPr>
          <a:xfrm>
            <a:off x="6446341" y="2555210"/>
            <a:ext cx="2049959" cy="364274"/>
          </a:xfrm>
        </p:spPr>
        <p:txBody>
          <a:bodyPr lIns="0"/>
          <a:lstStyle/>
          <a:p>
            <a:r>
              <a:rPr lang="en-US" dirty="0"/>
              <a:t>No</a:t>
            </a:r>
          </a:p>
        </p:txBody>
      </p:sp>
      <p:sp>
        <p:nvSpPr>
          <p:cNvPr id="9" name="Text Placeholder 8">
            <a:extLst>
              <a:ext uri="{FF2B5EF4-FFF2-40B4-BE49-F238E27FC236}">
                <a16:creationId xmlns:a16="http://schemas.microsoft.com/office/drawing/2014/main" id="{643B9E83-C333-2A4A-835E-D07FB32CCFF8}"/>
              </a:ext>
            </a:extLst>
          </p:cNvPr>
          <p:cNvSpPr>
            <a:spLocks noGrp="1"/>
          </p:cNvSpPr>
          <p:nvPr>
            <p:ph type="body" sz="quarter" idx="32"/>
          </p:nvPr>
        </p:nvSpPr>
        <p:spPr>
          <a:xfrm>
            <a:off x="6446341" y="3087541"/>
            <a:ext cx="2049959" cy="649975"/>
          </a:xfrm>
        </p:spPr>
        <p:txBody>
          <a:bodyPr lIns="0"/>
          <a:lstStyle/>
          <a:p>
            <a:r>
              <a:rPr lang="en-GB" dirty="0"/>
              <a:t>Try to let the worry go</a:t>
            </a:r>
          </a:p>
        </p:txBody>
      </p:sp>
      <p:sp>
        <p:nvSpPr>
          <p:cNvPr id="10" name="Text Placeholder 9">
            <a:extLst>
              <a:ext uri="{FF2B5EF4-FFF2-40B4-BE49-F238E27FC236}">
                <a16:creationId xmlns:a16="http://schemas.microsoft.com/office/drawing/2014/main" id="{E7CA3D9E-69B0-7F40-9BBD-CB08E40D4967}"/>
              </a:ext>
            </a:extLst>
          </p:cNvPr>
          <p:cNvSpPr>
            <a:spLocks noGrp="1"/>
          </p:cNvSpPr>
          <p:nvPr>
            <p:ph type="body" sz="quarter" idx="33"/>
          </p:nvPr>
        </p:nvSpPr>
        <p:spPr>
          <a:xfrm>
            <a:off x="8821388" y="2555210"/>
            <a:ext cx="3016709" cy="364274"/>
          </a:xfrm>
        </p:spPr>
        <p:txBody>
          <a:bodyPr lIns="0"/>
          <a:lstStyle/>
          <a:p>
            <a:r>
              <a:rPr lang="en-US" dirty="0"/>
              <a:t>Yes</a:t>
            </a:r>
          </a:p>
        </p:txBody>
      </p:sp>
      <p:sp>
        <p:nvSpPr>
          <p:cNvPr id="11" name="Text Placeholder 10">
            <a:extLst>
              <a:ext uri="{FF2B5EF4-FFF2-40B4-BE49-F238E27FC236}">
                <a16:creationId xmlns:a16="http://schemas.microsoft.com/office/drawing/2014/main" id="{EC6D78B5-57BA-8F43-B685-AA66711D7693}"/>
              </a:ext>
            </a:extLst>
          </p:cNvPr>
          <p:cNvSpPr>
            <a:spLocks noGrp="1"/>
          </p:cNvSpPr>
          <p:nvPr>
            <p:ph type="body" sz="quarter" idx="34"/>
          </p:nvPr>
        </p:nvSpPr>
        <p:spPr>
          <a:xfrm>
            <a:off x="8821388" y="3083034"/>
            <a:ext cx="3016709" cy="364274"/>
          </a:xfrm>
        </p:spPr>
        <p:txBody>
          <a:bodyPr/>
          <a:lstStyle/>
          <a:p>
            <a:r>
              <a:rPr lang="en-GB" dirty="0"/>
              <a:t>Make a plan!</a:t>
            </a:r>
          </a:p>
        </p:txBody>
      </p:sp>
      <p:sp>
        <p:nvSpPr>
          <p:cNvPr id="12" name="Text Placeholder 11">
            <a:extLst>
              <a:ext uri="{FF2B5EF4-FFF2-40B4-BE49-F238E27FC236}">
                <a16:creationId xmlns:a16="http://schemas.microsoft.com/office/drawing/2014/main" id="{E8ECB30C-FAEF-344D-880F-4CC828763DFD}"/>
              </a:ext>
            </a:extLst>
          </p:cNvPr>
          <p:cNvSpPr>
            <a:spLocks noGrp="1"/>
          </p:cNvSpPr>
          <p:nvPr>
            <p:ph type="body" sz="quarter" idx="35"/>
          </p:nvPr>
        </p:nvSpPr>
        <p:spPr>
          <a:xfrm>
            <a:off x="8821388" y="3625727"/>
            <a:ext cx="3016709" cy="364274"/>
          </a:xfrm>
        </p:spPr>
        <p:txBody>
          <a:bodyPr lIns="0"/>
          <a:lstStyle/>
          <a:p>
            <a:r>
              <a:rPr lang="en-GB" dirty="0"/>
              <a:t>What? How? When?</a:t>
            </a:r>
          </a:p>
        </p:txBody>
      </p:sp>
      <p:sp>
        <p:nvSpPr>
          <p:cNvPr id="13" name="Text Placeholder 12">
            <a:extLst>
              <a:ext uri="{FF2B5EF4-FFF2-40B4-BE49-F238E27FC236}">
                <a16:creationId xmlns:a16="http://schemas.microsoft.com/office/drawing/2014/main" id="{F7BF550B-A778-6547-BE24-B39D8ED9ED36}"/>
              </a:ext>
            </a:extLst>
          </p:cNvPr>
          <p:cNvSpPr>
            <a:spLocks noGrp="1"/>
          </p:cNvSpPr>
          <p:nvPr>
            <p:ph type="body" sz="quarter" idx="36"/>
          </p:nvPr>
        </p:nvSpPr>
        <p:spPr>
          <a:xfrm>
            <a:off x="8821388" y="4168420"/>
            <a:ext cx="950991" cy="364274"/>
          </a:xfrm>
        </p:spPr>
        <p:txBody>
          <a:bodyPr lIns="0"/>
          <a:lstStyle/>
          <a:p>
            <a:r>
              <a:rPr lang="en-GB" dirty="0"/>
              <a:t>Now?</a:t>
            </a:r>
          </a:p>
        </p:txBody>
      </p:sp>
      <p:sp>
        <p:nvSpPr>
          <p:cNvPr id="14" name="Text Placeholder 13">
            <a:extLst>
              <a:ext uri="{FF2B5EF4-FFF2-40B4-BE49-F238E27FC236}">
                <a16:creationId xmlns:a16="http://schemas.microsoft.com/office/drawing/2014/main" id="{10341700-849B-834E-B13E-80640F8F5DCA}"/>
              </a:ext>
            </a:extLst>
          </p:cNvPr>
          <p:cNvSpPr>
            <a:spLocks noGrp="1"/>
          </p:cNvSpPr>
          <p:nvPr>
            <p:ph type="body" sz="quarter" idx="37"/>
          </p:nvPr>
        </p:nvSpPr>
        <p:spPr>
          <a:xfrm>
            <a:off x="8821388" y="4711113"/>
            <a:ext cx="950991" cy="364274"/>
          </a:xfrm>
        </p:spPr>
        <p:txBody>
          <a:bodyPr lIns="0"/>
          <a:lstStyle/>
          <a:p>
            <a:r>
              <a:rPr lang="en-GB" dirty="0"/>
              <a:t>Do it!</a:t>
            </a:r>
          </a:p>
        </p:txBody>
      </p:sp>
      <p:sp>
        <p:nvSpPr>
          <p:cNvPr id="15" name="Text Placeholder 14">
            <a:extLst>
              <a:ext uri="{FF2B5EF4-FFF2-40B4-BE49-F238E27FC236}">
                <a16:creationId xmlns:a16="http://schemas.microsoft.com/office/drawing/2014/main" id="{D900E018-06F8-6C4F-93AE-36D1C451FE07}"/>
              </a:ext>
            </a:extLst>
          </p:cNvPr>
          <p:cNvSpPr>
            <a:spLocks noGrp="1"/>
          </p:cNvSpPr>
          <p:nvPr>
            <p:ph type="body" sz="quarter" idx="38"/>
          </p:nvPr>
        </p:nvSpPr>
        <p:spPr>
          <a:xfrm>
            <a:off x="10107495" y="4168420"/>
            <a:ext cx="1730602" cy="364274"/>
          </a:xfrm>
        </p:spPr>
        <p:txBody>
          <a:bodyPr lIns="0"/>
          <a:lstStyle/>
          <a:p>
            <a:r>
              <a:rPr lang="en-GB" dirty="0"/>
              <a:t>Later?</a:t>
            </a:r>
          </a:p>
        </p:txBody>
      </p:sp>
      <p:sp>
        <p:nvSpPr>
          <p:cNvPr id="16" name="Text Placeholder 15">
            <a:extLst>
              <a:ext uri="{FF2B5EF4-FFF2-40B4-BE49-F238E27FC236}">
                <a16:creationId xmlns:a16="http://schemas.microsoft.com/office/drawing/2014/main" id="{C0F2B313-1148-B940-BB89-FEC2A0371C64}"/>
              </a:ext>
            </a:extLst>
          </p:cNvPr>
          <p:cNvSpPr>
            <a:spLocks noGrp="1"/>
          </p:cNvSpPr>
          <p:nvPr>
            <p:ph type="body" sz="quarter" idx="39"/>
          </p:nvPr>
        </p:nvSpPr>
        <p:spPr>
          <a:xfrm>
            <a:off x="10107495" y="4711113"/>
            <a:ext cx="1730602" cy="364274"/>
          </a:xfrm>
        </p:spPr>
        <p:txBody>
          <a:bodyPr lIns="0"/>
          <a:lstStyle/>
          <a:p>
            <a:r>
              <a:rPr lang="en-GB" dirty="0"/>
              <a:t>Decide when</a:t>
            </a:r>
          </a:p>
        </p:txBody>
      </p:sp>
      <p:sp>
        <p:nvSpPr>
          <p:cNvPr id="17" name="Text Placeholder 16">
            <a:extLst>
              <a:ext uri="{FF2B5EF4-FFF2-40B4-BE49-F238E27FC236}">
                <a16:creationId xmlns:a16="http://schemas.microsoft.com/office/drawing/2014/main" id="{A907A0D5-FBC6-1548-AAF0-5B19BAD6048D}"/>
              </a:ext>
            </a:extLst>
          </p:cNvPr>
          <p:cNvSpPr>
            <a:spLocks noGrp="1"/>
          </p:cNvSpPr>
          <p:nvPr>
            <p:ph type="body" sz="quarter" idx="40"/>
          </p:nvPr>
        </p:nvSpPr>
        <p:spPr>
          <a:xfrm>
            <a:off x="8781015" y="5221933"/>
            <a:ext cx="3057082" cy="364274"/>
          </a:xfrm>
        </p:spPr>
        <p:txBody>
          <a:bodyPr lIns="0"/>
          <a:lstStyle/>
          <a:p>
            <a:r>
              <a:rPr lang="en-GB" dirty="0"/>
              <a:t>Try to let the worry go</a:t>
            </a:r>
          </a:p>
        </p:txBody>
      </p:sp>
      <p:cxnSp>
        <p:nvCxnSpPr>
          <p:cNvPr id="27" name="Straight Connector 26">
            <a:extLst>
              <a:ext uri="{FF2B5EF4-FFF2-40B4-BE49-F238E27FC236}">
                <a16:creationId xmlns:a16="http://schemas.microsoft.com/office/drawing/2014/main" id="{DFFCB996-316B-C048-BC35-027F0F2DE1B3}"/>
              </a:ext>
              <a:ext uri="{C183D7F6-B498-43B3-948B-1728B52AA6E4}">
                <adec:decorative xmlns:adec="http://schemas.microsoft.com/office/drawing/2017/decorative" val="1"/>
              </a:ext>
            </a:extLst>
          </p:cNvPr>
          <p:cNvCxnSpPr>
            <a:cxnSpLocks/>
            <a:stCxn id="10" idx="2"/>
            <a:endCxn id="12" idx="0"/>
          </p:cNvCxnSpPr>
          <p:nvPr/>
        </p:nvCxnSpPr>
        <p:spPr>
          <a:xfrm>
            <a:off x="10329743" y="2919484"/>
            <a:ext cx="0" cy="706243"/>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290685-14D8-1046-BD0D-29050B4A7F21}"/>
              </a:ext>
              <a:ext uri="{C183D7F6-B498-43B3-948B-1728B52AA6E4}">
                <adec:decorative xmlns:adec="http://schemas.microsoft.com/office/drawing/2017/decorative" val="1"/>
              </a:ext>
            </a:extLst>
          </p:cNvPr>
          <p:cNvCxnSpPr>
            <a:cxnSpLocks/>
            <a:endCxn id="14" idx="2"/>
          </p:cNvCxnSpPr>
          <p:nvPr/>
        </p:nvCxnSpPr>
        <p:spPr>
          <a:xfrm flipH="1">
            <a:off x="9296884" y="3950995"/>
            <a:ext cx="5786" cy="1124392"/>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A53669-DDC7-CB48-AAF2-145E2108302A}"/>
              </a:ext>
              <a:ext uri="{C183D7F6-B498-43B3-948B-1728B52AA6E4}">
                <adec:decorative xmlns:adec="http://schemas.microsoft.com/office/drawing/2017/decorative" val="1"/>
              </a:ext>
            </a:extLst>
          </p:cNvPr>
          <p:cNvCxnSpPr>
            <a:cxnSpLocks/>
            <a:endCxn id="16" idx="2"/>
          </p:cNvCxnSpPr>
          <p:nvPr/>
        </p:nvCxnSpPr>
        <p:spPr>
          <a:xfrm>
            <a:off x="10972796" y="3990001"/>
            <a:ext cx="0" cy="1085386"/>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8E5B74-4D73-F442-BBBC-4526F6AB4C01}"/>
              </a:ext>
              <a:ext uri="{C183D7F6-B498-43B3-948B-1728B52AA6E4}">
                <adec:decorative xmlns:adec="http://schemas.microsoft.com/office/drawing/2017/decorative" val="1"/>
              </a:ext>
            </a:extLst>
          </p:cNvPr>
          <p:cNvCxnSpPr>
            <a:cxnSpLocks/>
          </p:cNvCxnSpPr>
          <p:nvPr/>
        </p:nvCxnSpPr>
        <p:spPr>
          <a:xfrm>
            <a:off x="7471321" y="2387152"/>
            <a:ext cx="0" cy="373108"/>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B8440-FF9E-074E-AE02-08ABA684C4AB}"/>
              </a:ext>
              <a:ext uri="{C183D7F6-B498-43B3-948B-1728B52AA6E4}">
                <adec:decorative xmlns:adec="http://schemas.microsoft.com/office/drawing/2017/decorative" val="1"/>
              </a:ext>
            </a:extLst>
          </p:cNvPr>
          <p:cNvCxnSpPr>
            <a:cxnSpLocks/>
          </p:cNvCxnSpPr>
          <p:nvPr/>
        </p:nvCxnSpPr>
        <p:spPr>
          <a:xfrm>
            <a:off x="10329743" y="2387152"/>
            <a:ext cx="0" cy="414831"/>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37DA79-BED1-C743-9A6B-BEA0A747F554}"/>
              </a:ext>
              <a:ext uri="{C183D7F6-B498-43B3-948B-1728B52AA6E4}">
                <adec:decorative xmlns:adec="http://schemas.microsoft.com/office/drawing/2017/decorative" val="1"/>
              </a:ext>
            </a:extLst>
          </p:cNvPr>
          <p:cNvCxnSpPr>
            <a:stCxn id="3" idx="2"/>
            <a:endCxn id="6" idx="0"/>
          </p:cNvCxnSpPr>
          <p:nvPr/>
        </p:nvCxnSpPr>
        <p:spPr>
          <a:xfrm>
            <a:off x="8873865" y="1326359"/>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4BDADB-FC8B-9142-A566-7C4FC56F065E}"/>
              </a:ext>
              <a:ext uri="{C183D7F6-B498-43B3-948B-1728B52AA6E4}">
                <adec:decorative xmlns:adec="http://schemas.microsoft.com/office/drawing/2017/decorative" val="1"/>
              </a:ext>
            </a:extLst>
          </p:cNvPr>
          <p:cNvCxnSpPr/>
          <p:nvPr/>
        </p:nvCxnSpPr>
        <p:spPr>
          <a:xfrm>
            <a:off x="8873865" y="1862953"/>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1E2DBB-F80A-4147-A205-36EEACDB6AB9}"/>
              </a:ext>
              <a:ext uri="{C183D7F6-B498-43B3-948B-1728B52AA6E4}">
                <adec:decorative xmlns:adec="http://schemas.microsoft.com/office/drawing/2017/decorative" val="1"/>
              </a:ext>
            </a:extLst>
          </p:cNvPr>
          <p:cNvCxnSpPr>
            <a:cxnSpLocks/>
          </p:cNvCxnSpPr>
          <p:nvPr/>
        </p:nvCxnSpPr>
        <p:spPr>
          <a:xfrm>
            <a:off x="9293014" y="5075387"/>
            <a:ext cx="0" cy="282711"/>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D2202C-B8CE-EA43-A7DC-6EC46E4C7023}"/>
              </a:ext>
              <a:ext uri="{C183D7F6-B498-43B3-948B-1728B52AA6E4}">
                <adec:decorative xmlns:adec="http://schemas.microsoft.com/office/drawing/2017/decorative" val="1"/>
              </a:ext>
            </a:extLst>
          </p:cNvPr>
          <p:cNvCxnSpPr>
            <a:cxnSpLocks/>
          </p:cNvCxnSpPr>
          <p:nvPr/>
        </p:nvCxnSpPr>
        <p:spPr>
          <a:xfrm>
            <a:off x="10967010" y="5043514"/>
            <a:ext cx="0" cy="312257"/>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474FF27-5D7E-F342-AC7D-5254DB6BDF10}"/>
              </a:ext>
              <a:ext uri="{C183D7F6-B498-43B3-948B-1728B52AA6E4}">
                <adec:decorative xmlns:adec="http://schemas.microsoft.com/office/drawing/2017/decorative" val="1"/>
              </a:ext>
            </a:extLst>
          </p:cNvPr>
          <p:cNvCxnSpPr>
            <a:cxnSpLocks/>
          </p:cNvCxnSpPr>
          <p:nvPr/>
        </p:nvCxnSpPr>
        <p:spPr>
          <a:xfrm>
            <a:off x="7471321" y="2929650"/>
            <a:ext cx="0" cy="373108"/>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14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bg/>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bg/>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9" grpId="0" uiExpand="1" build="p" animBg="1"/>
      <p:bldP spid="10" grpId="0" uiExpand="1" build="p" animBg="1"/>
      <p:bldP spid="11" grpId="0" build="p" animBg="1"/>
      <p:bldP spid="12" grpId="0" build="p" animBg="1"/>
      <p:bldP spid="13" grpId="0" build="p" animBg="1"/>
      <p:bldP spid="14" grpId="0" build="p" animBg="1"/>
      <p:bldP spid="15" grpId="0" uiExpand="1" build="p" animBg="1"/>
      <p:bldP spid="16" grpId="0" build="p" animBg="1"/>
      <p:bldP spid="1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BA7C1A-0081-014D-A1A3-A0AEC6C6C179}"/>
              </a:ext>
            </a:extLst>
          </p:cNvPr>
          <p:cNvSpPr>
            <a:spLocks noGrp="1"/>
          </p:cNvSpPr>
          <p:nvPr>
            <p:ph type="title"/>
          </p:nvPr>
        </p:nvSpPr>
        <p:spPr>
          <a:xfrm>
            <a:off x="750219" y="962085"/>
            <a:ext cx="4837748" cy="508375"/>
          </a:xfrm>
        </p:spPr>
        <p:txBody>
          <a:bodyPr/>
          <a:lstStyle/>
          <a:p>
            <a:r>
              <a:rPr lang="en-GB" sz="6000" dirty="0"/>
              <a:t>The worry tree</a:t>
            </a:r>
            <a:endParaRPr lang="en-US" sz="6000" dirty="0"/>
          </a:p>
        </p:txBody>
      </p:sp>
      <p:sp>
        <p:nvSpPr>
          <p:cNvPr id="4" name="Text Placeholder 3">
            <a:extLst>
              <a:ext uri="{FF2B5EF4-FFF2-40B4-BE49-F238E27FC236}">
                <a16:creationId xmlns:a16="http://schemas.microsoft.com/office/drawing/2014/main" id="{FD8C8624-212A-1E4D-857D-9EEA5CECC6AC}"/>
              </a:ext>
            </a:extLst>
          </p:cNvPr>
          <p:cNvSpPr>
            <a:spLocks noGrp="1"/>
          </p:cNvSpPr>
          <p:nvPr>
            <p:ph type="body" sz="quarter" idx="14"/>
          </p:nvPr>
        </p:nvSpPr>
        <p:spPr>
          <a:xfrm>
            <a:off x="2091559" y="1936028"/>
            <a:ext cx="3496408" cy="1097733"/>
          </a:xfrm>
        </p:spPr>
        <p:txBody>
          <a:bodyPr/>
          <a:lstStyle/>
          <a:p>
            <a:r>
              <a:rPr lang="en-GB" b="1" dirty="0"/>
              <a:t>Can you help the Year 6 </a:t>
            </a:r>
            <a:br>
              <a:rPr lang="en-GB" b="1" dirty="0"/>
            </a:br>
            <a:r>
              <a:rPr lang="en-GB" b="1" dirty="0"/>
              <a:t>pupil to work their way </a:t>
            </a:r>
            <a:br>
              <a:rPr lang="en-GB" b="1" dirty="0"/>
            </a:br>
            <a:r>
              <a:rPr lang="en-GB" b="1" dirty="0"/>
              <a:t>through the worry tree?</a:t>
            </a:r>
            <a:endParaRPr lang="en-GB" dirty="0"/>
          </a:p>
          <a:p>
            <a:endParaRPr lang="en-US" dirty="0"/>
          </a:p>
        </p:txBody>
      </p:sp>
      <p:sp>
        <p:nvSpPr>
          <p:cNvPr id="25" name="Text Placeholder 4">
            <a:extLst>
              <a:ext uri="{FF2B5EF4-FFF2-40B4-BE49-F238E27FC236}">
                <a16:creationId xmlns:a16="http://schemas.microsoft.com/office/drawing/2014/main" id="{A186BB4C-7617-F04E-ACFA-D563FAEB594F}"/>
              </a:ext>
            </a:extLst>
          </p:cNvPr>
          <p:cNvSpPr txBox="1">
            <a:spLocks/>
          </p:cNvSpPr>
          <p:nvPr/>
        </p:nvSpPr>
        <p:spPr>
          <a:xfrm>
            <a:off x="1882588" y="4159364"/>
            <a:ext cx="3705379" cy="1672826"/>
          </a:xfrm>
          <a:prstGeom prst="rect">
            <a:avLst/>
          </a:prstGeom>
          <a:solidFill>
            <a:srgbClr val="FFCC31"/>
          </a:solidFill>
        </p:spPr>
        <p:txBody>
          <a:bodyPr vert="horz" wrap="square" lIns="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“I’m worried about the </a:t>
            </a:r>
            <a:br>
              <a:rPr lang="en-GB" b="1" dirty="0"/>
            </a:br>
            <a:r>
              <a:rPr lang="en-GB" b="1" dirty="0"/>
              <a:t>things I read in the news.”</a:t>
            </a:r>
          </a:p>
        </p:txBody>
      </p:sp>
      <p:cxnSp>
        <p:nvCxnSpPr>
          <p:cNvPr id="31" name="Straight Connector 30">
            <a:extLst>
              <a:ext uri="{FF2B5EF4-FFF2-40B4-BE49-F238E27FC236}">
                <a16:creationId xmlns:a16="http://schemas.microsoft.com/office/drawing/2014/main" id="{4C290685-14D8-1046-BD0D-29050B4A7F21}"/>
              </a:ext>
              <a:ext uri="{C183D7F6-B498-43B3-948B-1728B52AA6E4}">
                <adec:decorative xmlns:adec="http://schemas.microsoft.com/office/drawing/2017/decorative" val="1"/>
              </a:ext>
            </a:extLst>
          </p:cNvPr>
          <p:cNvCxnSpPr>
            <a:cxnSpLocks/>
          </p:cNvCxnSpPr>
          <p:nvPr/>
        </p:nvCxnSpPr>
        <p:spPr>
          <a:xfrm>
            <a:off x="9302669" y="3950995"/>
            <a:ext cx="0" cy="1273845"/>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A53669-DDC7-CB48-AAF2-145E2108302A}"/>
              </a:ext>
              <a:ext uri="{C183D7F6-B498-43B3-948B-1728B52AA6E4}">
                <adec:decorative xmlns:adec="http://schemas.microsoft.com/office/drawing/2017/decorative" val="1"/>
              </a:ext>
            </a:extLst>
          </p:cNvPr>
          <p:cNvCxnSpPr>
            <a:cxnSpLocks/>
          </p:cNvCxnSpPr>
          <p:nvPr/>
        </p:nvCxnSpPr>
        <p:spPr>
          <a:xfrm>
            <a:off x="10927788" y="3986265"/>
            <a:ext cx="0" cy="1238575"/>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8E5B74-4D73-F442-BBBC-4526F6AB4C01}"/>
              </a:ext>
              <a:ext uri="{C183D7F6-B498-43B3-948B-1728B52AA6E4}">
                <adec:decorative xmlns:adec="http://schemas.microsoft.com/office/drawing/2017/decorative" val="1"/>
              </a:ext>
            </a:extLst>
          </p:cNvPr>
          <p:cNvCxnSpPr>
            <a:cxnSpLocks/>
            <a:endCxn id="9" idx="0"/>
          </p:cNvCxnSpPr>
          <p:nvPr/>
        </p:nvCxnSpPr>
        <p:spPr>
          <a:xfrm>
            <a:off x="7471321" y="2387152"/>
            <a:ext cx="0" cy="700389"/>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B8440-FF9E-074E-AE02-08ABA684C4AB}"/>
              </a:ext>
              <a:ext uri="{C183D7F6-B498-43B3-948B-1728B52AA6E4}">
                <adec:decorative xmlns:adec="http://schemas.microsoft.com/office/drawing/2017/decorative" val="1"/>
              </a:ext>
            </a:extLst>
          </p:cNvPr>
          <p:cNvCxnSpPr>
            <a:cxnSpLocks/>
          </p:cNvCxnSpPr>
          <p:nvPr/>
        </p:nvCxnSpPr>
        <p:spPr>
          <a:xfrm>
            <a:off x="10342744" y="2387152"/>
            <a:ext cx="0" cy="1238575"/>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37DA79-BED1-C743-9A6B-BEA0A747F554}"/>
              </a:ext>
              <a:ext uri="{C183D7F6-B498-43B3-948B-1728B52AA6E4}">
                <adec:decorative xmlns:adec="http://schemas.microsoft.com/office/drawing/2017/decorative" val="1"/>
              </a:ext>
            </a:extLst>
          </p:cNvPr>
          <p:cNvCxnSpPr>
            <a:stCxn id="3" idx="2"/>
            <a:endCxn id="6" idx="0"/>
          </p:cNvCxnSpPr>
          <p:nvPr/>
        </p:nvCxnSpPr>
        <p:spPr>
          <a:xfrm>
            <a:off x="8873865" y="1326359"/>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4BDADB-FC8B-9142-A566-7C4FC56F065E}"/>
              </a:ext>
              <a:ext uri="{C183D7F6-B498-43B3-948B-1728B52AA6E4}">
                <adec:decorative xmlns:adec="http://schemas.microsoft.com/office/drawing/2017/decorative" val="1"/>
              </a:ext>
            </a:extLst>
          </p:cNvPr>
          <p:cNvCxnSpPr/>
          <p:nvPr/>
        </p:nvCxnSpPr>
        <p:spPr>
          <a:xfrm>
            <a:off x="8873865" y="1862953"/>
            <a:ext cx="0" cy="168694"/>
          </a:xfrm>
          <a:prstGeom prst="line">
            <a:avLst/>
          </a:prstGeom>
          <a:ln w="19050" cap="rnd">
            <a:solidFill>
              <a:srgbClr val="3155A5"/>
            </a:solidFill>
            <a:prstDash val="sysDot"/>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3C95A30-B7B9-7046-A3FE-C003D339F752}"/>
              </a:ext>
            </a:extLst>
          </p:cNvPr>
          <p:cNvSpPr>
            <a:spLocks noGrp="1"/>
          </p:cNvSpPr>
          <p:nvPr>
            <p:ph type="body" sz="quarter" idx="28"/>
          </p:nvPr>
        </p:nvSpPr>
        <p:spPr>
          <a:xfrm>
            <a:off x="6719219" y="962085"/>
            <a:ext cx="4309292" cy="364274"/>
          </a:xfrm>
        </p:spPr>
        <p:txBody>
          <a:bodyPr lIns="0"/>
          <a:lstStyle/>
          <a:p>
            <a:r>
              <a:rPr lang="en-GB" dirty="0"/>
              <a:t>Notice the worry</a:t>
            </a:r>
          </a:p>
        </p:txBody>
      </p:sp>
      <p:sp>
        <p:nvSpPr>
          <p:cNvPr id="6" name="Text Placeholder 5">
            <a:extLst>
              <a:ext uri="{FF2B5EF4-FFF2-40B4-BE49-F238E27FC236}">
                <a16:creationId xmlns:a16="http://schemas.microsoft.com/office/drawing/2014/main" id="{53DEC4FD-0FC3-9442-808A-D487AFE71873}"/>
              </a:ext>
            </a:extLst>
          </p:cNvPr>
          <p:cNvSpPr>
            <a:spLocks noGrp="1"/>
          </p:cNvSpPr>
          <p:nvPr>
            <p:ph type="body" sz="quarter" idx="29"/>
          </p:nvPr>
        </p:nvSpPr>
        <p:spPr>
          <a:xfrm>
            <a:off x="6719219" y="1495053"/>
            <a:ext cx="4309292" cy="364274"/>
          </a:xfrm>
        </p:spPr>
        <p:txBody>
          <a:bodyPr lIns="0"/>
          <a:lstStyle/>
          <a:p>
            <a:r>
              <a:rPr lang="en-GB" dirty="0"/>
              <a:t>What are they worrying about?</a:t>
            </a:r>
          </a:p>
        </p:txBody>
      </p:sp>
      <p:sp>
        <p:nvSpPr>
          <p:cNvPr id="7" name="Text Placeholder 6">
            <a:extLst>
              <a:ext uri="{FF2B5EF4-FFF2-40B4-BE49-F238E27FC236}">
                <a16:creationId xmlns:a16="http://schemas.microsoft.com/office/drawing/2014/main" id="{BFCE9256-9ACA-334E-861D-795C4D17DF0A}"/>
              </a:ext>
            </a:extLst>
          </p:cNvPr>
          <p:cNvSpPr>
            <a:spLocks noGrp="1"/>
          </p:cNvSpPr>
          <p:nvPr>
            <p:ph type="body" sz="quarter" idx="30"/>
          </p:nvPr>
        </p:nvSpPr>
        <p:spPr>
          <a:xfrm>
            <a:off x="6719219" y="2022878"/>
            <a:ext cx="4309292" cy="364274"/>
          </a:xfrm>
        </p:spPr>
        <p:txBody>
          <a:bodyPr lIns="0"/>
          <a:lstStyle/>
          <a:p>
            <a:r>
              <a:rPr lang="en-GB" dirty="0"/>
              <a:t>Can they do something about it?</a:t>
            </a:r>
          </a:p>
        </p:txBody>
      </p:sp>
      <p:sp>
        <p:nvSpPr>
          <p:cNvPr id="8" name="Text Placeholder 7">
            <a:extLst>
              <a:ext uri="{FF2B5EF4-FFF2-40B4-BE49-F238E27FC236}">
                <a16:creationId xmlns:a16="http://schemas.microsoft.com/office/drawing/2014/main" id="{C74A74E3-1F48-5B4E-BAE3-23E23F1D7E7B}"/>
              </a:ext>
            </a:extLst>
          </p:cNvPr>
          <p:cNvSpPr>
            <a:spLocks noGrp="1"/>
          </p:cNvSpPr>
          <p:nvPr>
            <p:ph type="body" sz="quarter" idx="31"/>
          </p:nvPr>
        </p:nvSpPr>
        <p:spPr>
          <a:xfrm>
            <a:off x="6446341" y="2555210"/>
            <a:ext cx="2049959" cy="364274"/>
          </a:xfrm>
        </p:spPr>
        <p:txBody>
          <a:bodyPr lIns="0"/>
          <a:lstStyle/>
          <a:p>
            <a:r>
              <a:rPr lang="en-US" dirty="0"/>
              <a:t>No</a:t>
            </a:r>
          </a:p>
        </p:txBody>
      </p:sp>
      <p:sp>
        <p:nvSpPr>
          <p:cNvPr id="9" name="Text Placeholder 8">
            <a:extLst>
              <a:ext uri="{FF2B5EF4-FFF2-40B4-BE49-F238E27FC236}">
                <a16:creationId xmlns:a16="http://schemas.microsoft.com/office/drawing/2014/main" id="{643B9E83-C333-2A4A-835E-D07FB32CCFF8}"/>
              </a:ext>
            </a:extLst>
          </p:cNvPr>
          <p:cNvSpPr>
            <a:spLocks noGrp="1"/>
          </p:cNvSpPr>
          <p:nvPr>
            <p:ph type="body" sz="quarter" idx="32"/>
          </p:nvPr>
        </p:nvSpPr>
        <p:spPr>
          <a:xfrm>
            <a:off x="6446341" y="3087541"/>
            <a:ext cx="2049959" cy="649975"/>
          </a:xfrm>
        </p:spPr>
        <p:txBody>
          <a:bodyPr lIns="0"/>
          <a:lstStyle/>
          <a:p>
            <a:r>
              <a:rPr lang="en-GB" dirty="0"/>
              <a:t>Try to let the worry go</a:t>
            </a:r>
          </a:p>
        </p:txBody>
      </p:sp>
      <p:sp>
        <p:nvSpPr>
          <p:cNvPr id="10" name="Text Placeholder 9">
            <a:extLst>
              <a:ext uri="{FF2B5EF4-FFF2-40B4-BE49-F238E27FC236}">
                <a16:creationId xmlns:a16="http://schemas.microsoft.com/office/drawing/2014/main" id="{E7CA3D9E-69B0-7F40-9BBD-CB08E40D4967}"/>
              </a:ext>
            </a:extLst>
          </p:cNvPr>
          <p:cNvSpPr>
            <a:spLocks noGrp="1"/>
          </p:cNvSpPr>
          <p:nvPr>
            <p:ph type="body" sz="quarter" idx="33"/>
          </p:nvPr>
        </p:nvSpPr>
        <p:spPr>
          <a:xfrm>
            <a:off x="8821388" y="2555210"/>
            <a:ext cx="3016709" cy="364274"/>
          </a:xfrm>
        </p:spPr>
        <p:txBody>
          <a:bodyPr lIns="0"/>
          <a:lstStyle/>
          <a:p>
            <a:r>
              <a:rPr lang="en-US" dirty="0"/>
              <a:t>Yes</a:t>
            </a:r>
          </a:p>
        </p:txBody>
      </p:sp>
      <p:sp>
        <p:nvSpPr>
          <p:cNvPr id="11" name="Text Placeholder 10">
            <a:extLst>
              <a:ext uri="{FF2B5EF4-FFF2-40B4-BE49-F238E27FC236}">
                <a16:creationId xmlns:a16="http://schemas.microsoft.com/office/drawing/2014/main" id="{EC6D78B5-57BA-8F43-B685-AA66711D7693}"/>
              </a:ext>
            </a:extLst>
          </p:cNvPr>
          <p:cNvSpPr>
            <a:spLocks noGrp="1"/>
          </p:cNvSpPr>
          <p:nvPr>
            <p:ph type="body" sz="quarter" idx="34"/>
          </p:nvPr>
        </p:nvSpPr>
        <p:spPr>
          <a:xfrm>
            <a:off x="8821388" y="3083034"/>
            <a:ext cx="3016709" cy="364274"/>
          </a:xfrm>
        </p:spPr>
        <p:txBody>
          <a:bodyPr/>
          <a:lstStyle/>
          <a:p>
            <a:r>
              <a:rPr lang="en-GB" dirty="0"/>
              <a:t>Make a plan!</a:t>
            </a:r>
          </a:p>
        </p:txBody>
      </p:sp>
      <p:sp>
        <p:nvSpPr>
          <p:cNvPr id="12" name="Text Placeholder 11">
            <a:extLst>
              <a:ext uri="{FF2B5EF4-FFF2-40B4-BE49-F238E27FC236}">
                <a16:creationId xmlns:a16="http://schemas.microsoft.com/office/drawing/2014/main" id="{E8ECB30C-FAEF-344D-880F-4CC828763DFD}"/>
              </a:ext>
            </a:extLst>
          </p:cNvPr>
          <p:cNvSpPr>
            <a:spLocks noGrp="1"/>
          </p:cNvSpPr>
          <p:nvPr>
            <p:ph type="body" sz="quarter" idx="35"/>
          </p:nvPr>
        </p:nvSpPr>
        <p:spPr>
          <a:xfrm>
            <a:off x="8821388" y="3625727"/>
            <a:ext cx="3016709" cy="364274"/>
          </a:xfrm>
        </p:spPr>
        <p:txBody>
          <a:bodyPr lIns="0"/>
          <a:lstStyle/>
          <a:p>
            <a:r>
              <a:rPr lang="en-GB" dirty="0"/>
              <a:t>What? How? When?</a:t>
            </a:r>
          </a:p>
        </p:txBody>
      </p:sp>
      <p:sp>
        <p:nvSpPr>
          <p:cNvPr id="13" name="Text Placeholder 12">
            <a:extLst>
              <a:ext uri="{FF2B5EF4-FFF2-40B4-BE49-F238E27FC236}">
                <a16:creationId xmlns:a16="http://schemas.microsoft.com/office/drawing/2014/main" id="{F7BF550B-A778-6547-BE24-B39D8ED9ED36}"/>
              </a:ext>
            </a:extLst>
          </p:cNvPr>
          <p:cNvSpPr>
            <a:spLocks noGrp="1"/>
          </p:cNvSpPr>
          <p:nvPr>
            <p:ph type="body" sz="quarter" idx="36"/>
          </p:nvPr>
        </p:nvSpPr>
        <p:spPr>
          <a:xfrm>
            <a:off x="8821388" y="4168420"/>
            <a:ext cx="950991" cy="364274"/>
          </a:xfrm>
        </p:spPr>
        <p:txBody>
          <a:bodyPr lIns="0"/>
          <a:lstStyle/>
          <a:p>
            <a:r>
              <a:rPr lang="en-GB" dirty="0"/>
              <a:t>Now?</a:t>
            </a:r>
          </a:p>
        </p:txBody>
      </p:sp>
      <p:sp>
        <p:nvSpPr>
          <p:cNvPr id="14" name="Text Placeholder 13">
            <a:extLst>
              <a:ext uri="{FF2B5EF4-FFF2-40B4-BE49-F238E27FC236}">
                <a16:creationId xmlns:a16="http://schemas.microsoft.com/office/drawing/2014/main" id="{10341700-849B-834E-B13E-80640F8F5DCA}"/>
              </a:ext>
            </a:extLst>
          </p:cNvPr>
          <p:cNvSpPr>
            <a:spLocks noGrp="1"/>
          </p:cNvSpPr>
          <p:nvPr>
            <p:ph type="body" sz="quarter" idx="37"/>
          </p:nvPr>
        </p:nvSpPr>
        <p:spPr>
          <a:xfrm>
            <a:off x="8821388" y="4711113"/>
            <a:ext cx="950991" cy="364274"/>
          </a:xfrm>
        </p:spPr>
        <p:txBody>
          <a:bodyPr lIns="0"/>
          <a:lstStyle/>
          <a:p>
            <a:r>
              <a:rPr lang="en-GB" dirty="0"/>
              <a:t>Do it!</a:t>
            </a:r>
          </a:p>
        </p:txBody>
      </p:sp>
      <p:sp>
        <p:nvSpPr>
          <p:cNvPr id="15" name="Text Placeholder 14">
            <a:extLst>
              <a:ext uri="{FF2B5EF4-FFF2-40B4-BE49-F238E27FC236}">
                <a16:creationId xmlns:a16="http://schemas.microsoft.com/office/drawing/2014/main" id="{D900E018-06F8-6C4F-93AE-36D1C451FE07}"/>
              </a:ext>
            </a:extLst>
          </p:cNvPr>
          <p:cNvSpPr>
            <a:spLocks noGrp="1"/>
          </p:cNvSpPr>
          <p:nvPr>
            <p:ph type="body" sz="quarter" idx="38"/>
          </p:nvPr>
        </p:nvSpPr>
        <p:spPr>
          <a:xfrm>
            <a:off x="10107495" y="4168420"/>
            <a:ext cx="1730602" cy="364274"/>
          </a:xfrm>
        </p:spPr>
        <p:txBody>
          <a:bodyPr lIns="0"/>
          <a:lstStyle/>
          <a:p>
            <a:r>
              <a:rPr lang="en-GB" dirty="0"/>
              <a:t>Later?</a:t>
            </a:r>
          </a:p>
        </p:txBody>
      </p:sp>
      <p:sp>
        <p:nvSpPr>
          <p:cNvPr id="16" name="Text Placeholder 15">
            <a:extLst>
              <a:ext uri="{FF2B5EF4-FFF2-40B4-BE49-F238E27FC236}">
                <a16:creationId xmlns:a16="http://schemas.microsoft.com/office/drawing/2014/main" id="{C0F2B313-1148-B940-BB89-FEC2A0371C64}"/>
              </a:ext>
            </a:extLst>
          </p:cNvPr>
          <p:cNvSpPr>
            <a:spLocks noGrp="1"/>
          </p:cNvSpPr>
          <p:nvPr>
            <p:ph type="body" sz="quarter" idx="39"/>
          </p:nvPr>
        </p:nvSpPr>
        <p:spPr>
          <a:xfrm>
            <a:off x="10107495" y="4711113"/>
            <a:ext cx="1730602" cy="364274"/>
          </a:xfrm>
        </p:spPr>
        <p:txBody>
          <a:bodyPr lIns="0"/>
          <a:lstStyle/>
          <a:p>
            <a:r>
              <a:rPr lang="en-GB" dirty="0"/>
              <a:t>Decide when</a:t>
            </a:r>
          </a:p>
        </p:txBody>
      </p:sp>
      <p:sp>
        <p:nvSpPr>
          <p:cNvPr id="17" name="Text Placeholder 16">
            <a:extLst>
              <a:ext uri="{FF2B5EF4-FFF2-40B4-BE49-F238E27FC236}">
                <a16:creationId xmlns:a16="http://schemas.microsoft.com/office/drawing/2014/main" id="{A907A0D5-FBC6-1548-AAF0-5B19BAD6048D}"/>
              </a:ext>
            </a:extLst>
          </p:cNvPr>
          <p:cNvSpPr>
            <a:spLocks noGrp="1"/>
          </p:cNvSpPr>
          <p:nvPr>
            <p:ph type="body" sz="quarter" idx="40"/>
          </p:nvPr>
        </p:nvSpPr>
        <p:spPr>
          <a:xfrm>
            <a:off x="8781015" y="5221933"/>
            <a:ext cx="3057082" cy="364274"/>
          </a:xfrm>
        </p:spPr>
        <p:txBody>
          <a:bodyPr lIns="0"/>
          <a:lstStyle/>
          <a:p>
            <a:r>
              <a:rPr lang="en-GB" dirty="0"/>
              <a:t>Try to let the worry go</a:t>
            </a:r>
          </a:p>
        </p:txBody>
      </p:sp>
      <p:sp>
        <p:nvSpPr>
          <p:cNvPr id="18" name="Text Placeholder 17">
            <a:extLst>
              <a:ext uri="{FF2B5EF4-FFF2-40B4-BE49-F238E27FC236}">
                <a16:creationId xmlns:a16="http://schemas.microsoft.com/office/drawing/2014/main" id="{A61D7EC9-9FF8-4655-B050-4C4EECA6D08B}"/>
              </a:ext>
            </a:extLst>
          </p:cNvPr>
          <p:cNvSpPr>
            <a:spLocks noGrp="1"/>
          </p:cNvSpPr>
          <p:nvPr>
            <p:ph type="body" sz="quarter" idx="27"/>
          </p:nvPr>
        </p:nvSpPr>
        <p:spPr/>
        <p:txBody>
          <a:bodyPr/>
          <a:lstStyle/>
          <a:p>
            <a:endParaRPr lang="en-GB"/>
          </a:p>
        </p:txBody>
      </p:sp>
      <p:sp>
        <p:nvSpPr>
          <p:cNvPr id="28" name="Text Placeholder 4">
            <a:extLst>
              <a:ext uri="{FF2B5EF4-FFF2-40B4-BE49-F238E27FC236}">
                <a16:creationId xmlns:a16="http://schemas.microsoft.com/office/drawing/2014/main" id="{88BE7878-7A3A-44ED-A2B0-6709892BAEB6}"/>
              </a:ext>
            </a:extLst>
          </p:cNvPr>
          <p:cNvSpPr txBox="1">
            <a:spLocks/>
          </p:cNvSpPr>
          <p:nvPr/>
        </p:nvSpPr>
        <p:spPr>
          <a:xfrm>
            <a:off x="1891295" y="4168071"/>
            <a:ext cx="3705379" cy="1672826"/>
          </a:xfrm>
          <a:prstGeom prst="rect">
            <a:avLst/>
          </a:prstGeom>
          <a:solidFill>
            <a:srgbClr val="FFCC31"/>
          </a:solidFill>
        </p:spPr>
        <p:txBody>
          <a:bodyPr vert="horz" wrap="square" lIns="0" tIns="0" rIns="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“I’m worried about the </a:t>
            </a:r>
            <a:br>
              <a:rPr lang="en-GB" b="1" dirty="0"/>
            </a:br>
            <a:r>
              <a:rPr lang="en-GB" b="1" dirty="0"/>
              <a:t>things I read in the news.”</a:t>
            </a:r>
          </a:p>
        </p:txBody>
      </p:sp>
    </p:spTree>
    <p:extLst>
      <p:ext uri="{BB962C8B-B14F-4D97-AF65-F5344CB8AC3E}">
        <p14:creationId xmlns:p14="http://schemas.microsoft.com/office/powerpoint/2010/main" val="22095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bg/>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build="p" animBg="1"/>
      <p:bldP spid="10" grpId="0" build="p" animBg="1"/>
      <p:bldP spid="11" grpId="0" build="p" animBg="1"/>
      <p:bldP spid="12" grpId="0" build="p" animBg="1"/>
      <p:bldP spid="13" grpId="0" build="p" animBg="1"/>
      <p:bldP spid="14" grpId="0" build="p" animBg="1"/>
      <p:bldP spid="15" grpId="0" build="p" animBg="1"/>
      <p:bldP spid="16" grpId="0" build="p" animBg="1"/>
      <p:bldP spid="1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46AD-8B44-9C46-8842-5977290AF1B4}"/>
              </a:ext>
            </a:extLst>
          </p:cNvPr>
          <p:cNvSpPr>
            <a:spLocks noGrp="1"/>
          </p:cNvSpPr>
          <p:nvPr>
            <p:ph type="title"/>
          </p:nvPr>
        </p:nvSpPr>
        <p:spPr>
          <a:xfrm>
            <a:off x="830579" y="1028235"/>
            <a:ext cx="4421875" cy="724639"/>
          </a:xfrm>
        </p:spPr>
        <p:txBody>
          <a:bodyPr/>
          <a:lstStyle/>
          <a:p>
            <a:pPr algn="r">
              <a:lnSpc>
                <a:spcPts val="6000"/>
              </a:lnSpc>
            </a:pPr>
            <a:r>
              <a:rPr lang="en-GB" sz="6000" dirty="0"/>
              <a:t>Relaxation station</a:t>
            </a:r>
            <a:endParaRPr lang="en-US" sz="6000" dirty="0"/>
          </a:p>
        </p:txBody>
      </p:sp>
      <p:sp>
        <p:nvSpPr>
          <p:cNvPr id="4" name="Text Placeholder 3">
            <a:extLst>
              <a:ext uri="{FF2B5EF4-FFF2-40B4-BE49-F238E27FC236}">
                <a16:creationId xmlns:a16="http://schemas.microsoft.com/office/drawing/2014/main" id="{95ED7E09-0F98-2A42-B53A-DB41035ACB67}"/>
              </a:ext>
            </a:extLst>
          </p:cNvPr>
          <p:cNvSpPr>
            <a:spLocks noGrp="1"/>
          </p:cNvSpPr>
          <p:nvPr>
            <p:ph type="body" sz="quarter" idx="14"/>
          </p:nvPr>
        </p:nvSpPr>
        <p:spPr/>
        <p:txBody>
          <a:bodyPr/>
          <a:lstStyle/>
          <a:p>
            <a:r>
              <a:rPr lang="en-GB" b="1" dirty="0"/>
              <a:t>Petal breathing</a:t>
            </a:r>
            <a:endParaRPr lang="en-GB" dirty="0"/>
          </a:p>
        </p:txBody>
      </p:sp>
      <p:sp>
        <p:nvSpPr>
          <p:cNvPr id="5" name="Text Placeholder 4">
            <a:extLst>
              <a:ext uri="{FF2B5EF4-FFF2-40B4-BE49-F238E27FC236}">
                <a16:creationId xmlns:a16="http://schemas.microsoft.com/office/drawing/2014/main" id="{68D2FDE0-9A42-8548-894F-CB09626744E1}"/>
              </a:ext>
            </a:extLst>
          </p:cNvPr>
          <p:cNvSpPr>
            <a:spLocks noGrp="1"/>
          </p:cNvSpPr>
          <p:nvPr>
            <p:ph type="body" sz="quarter" idx="16"/>
          </p:nvPr>
        </p:nvSpPr>
        <p:spPr/>
        <p:txBody>
          <a:bodyPr/>
          <a:lstStyle/>
          <a:p>
            <a:r>
              <a:rPr lang="en-GB" dirty="0"/>
              <a:t>Look at your hand. Imagine it is a flower and your fingers are the petals. As you breathe in, close the petals so they touch and as you breathe out open the petals as wide as you can.</a:t>
            </a:r>
          </a:p>
          <a:p>
            <a:r>
              <a:rPr lang="en-GB" dirty="0"/>
              <a:t>Repeat 20-30 times.</a:t>
            </a:r>
          </a:p>
        </p:txBody>
      </p:sp>
      <p:pic>
        <p:nvPicPr>
          <p:cNvPr id="7" name="Picture Placeholder 6" descr="A close up of a flower&#10;">
            <a:extLst>
              <a:ext uri="{FF2B5EF4-FFF2-40B4-BE49-F238E27FC236}">
                <a16:creationId xmlns:a16="http://schemas.microsoft.com/office/drawing/2014/main" id="{7BE1A55E-F8B7-3D49-BBFC-4BE4AD2657AE}"/>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3101" t="-4025" r="-4029"/>
          <a:stretch/>
        </p:blipFill>
        <p:spPr>
          <a:xfrm>
            <a:off x="1500623" y="2646218"/>
            <a:ext cx="6548926" cy="4230047"/>
          </a:xfrm>
        </p:spPr>
      </p:pic>
    </p:spTree>
    <p:extLst>
      <p:ext uri="{BB962C8B-B14F-4D97-AF65-F5344CB8AC3E}">
        <p14:creationId xmlns:p14="http://schemas.microsoft.com/office/powerpoint/2010/main" val="391801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797A-F169-8442-94DB-61DBF0548965}"/>
              </a:ext>
            </a:extLst>
          </p:cNvPr>
          <p:cNvSpPr>
            <a:spLocks noGrp="1"/>
          </p:cNvSpPr>
          <p:nvPr>
            <p:ph type="title"/>
          </p:nvPr>
        </p:nvSpPr>
        <p:spPr>
          <a:xfrm>
            <a:off x="830578" y="1028235"/>
            <a:ext cx="4421875" cy="724639"/>
          </a:xfrm>
        </p:spPr>
        <p:txBody>
          <a:bodyPr/>
          <a:lstStyle/>
          <a:p>
            <a:pPr algn="r">
              <a:lnSpc>
                <a:spcPts val="6000"/>
              </a:lnSpc>
            </a:pPr>
            <a:r>
              <a:rPr lang="en-GB" sz="6000" dirty="0"/>
              <a:t>Relaxation station</a:t>
            </a:r>
          </a:p>
          <a:p>
            <a:endParaRPr lang="en-US" dirty="0"/>
          </a:p>
        </p:txBody>
      </p:sp>
      <p:sp>
        <p:nvSpPr>
          <p:cNvPr id="4" name="Text Placeholder 3">
            <a:extLst>
              <a:ext uri="{FF2B5EF4-FFF2-40B4-BE49-F238E27FC236}">
                <a16:creationId xmlns:a16="http://schemas.microsoft.com/office/drawing/2014/main" id="{73BF6F59-BD25-9947-90E2-F45C6A93DDD4}"/>
              </a:ext>
            </a:extLst>
          </p:cNvPr>
          <p:cNvSpPr>
            <a:spLocks noGrp="1"/>
          </p:cNvSpPr>
          <p:nvPr>
            <p:ph type="body" sz="quarter" idx="14"/>
          </p:nvPr>
        </p:nvSpPr>
        <p:spPr/>
        <p:txBody>
          <a:bodyPr/>
          <a:lstStyle/>
          <a:p>
            <a:r>
              <a:rPr lang="en-GB" b="1" dirty="0"/>
              <a:t>Imagination </a:t>
            </a:r>
            <a:endParaRPr lang="en-GB" dirty="0"/>
          </a:p>
        </p:txBody>
      </p:sp>
      <p:sp>
        <p:nvSpPr>
          <p:cNvPr id="5" name="Text Placeholder 4">
            <a:extLst>
              <a:ext uri="{FF2B5EF4-FFF2-40B4-BE49-F238E27FC236}">
                <a16:creationId xmlns:a16="http://schemas.microsoft.com/office/drawing/2014/main" id="{5A265DBE-2F00-6A44-8C1C-4237E620DC52}"/>
              </a:ext>
            </a:extLst>
          </p:cNvPr>
          <p:cNvSpPr>
            <a:spLocks noGrp="1"/>
          </p:cNvSpPr>
          <p:nvPr>
            <p:ph type="body" sz="quarter" idx="16"/>
          </p:nvPr>
        </p:nvSpPr>
        <p:spPr/>
        <p:txBody>
          <a:bodyPr/>
          <a:lstStyle/>
          <a:p>
            <a:r>
              <a:rPr lang="en-GB" dirty="0"/>
              <a:t>Use your imagination to create </a:t>
            </a:r>
            <a:br>
              <a:rPr lang="en-GB" dirty="0"/>
            </a:br>
            <a:r>
              <a:rPr lang="en-GB" dirty="0"/>
              <a:t>a place of total relaxation!</a:t>
            </a:r>
          </a:p>
          <a:p>
            <a:r>
              <a:rPr lang="en-GB" dirty="0"/>
              <a:t>You might want to use paper or pens or words to create a calm, relaxing place.</a:t>
            </a:r>
          </a:p>
        </p:txBody>
      </p:sp>
      <p:pic>
        <p:nvPicPr>
          <p:cNvPr id="9" name="Picture Placeholder 8" descr="A group of three boys smiling ">
            <a:extLst>
              <a:ext uri="{FF2B5EF4-FFF2-40B4-BE49-F238E27FC236}">
                <a16:creationId xmlns:a16="http://schemas.microsoft.com/office/drawing/2014/main" id="{46682C7C-7804-1B4C-8A3F-2E144760A75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752" t="-1922"/>
          <a:stretch/>
        </p:blipFill>
        <p:spPr>
          <a:xfrm flipH="1">
            <a:off x="-3" y="1752874"/>
            <a:ext cx="8454139" cy="5095016"/>
          </a:xfrm>
        </p:spPr>
      </p:pic>
    </p:spTree>
    <p:extLst>
      <p:ext uri="{BB962C8B-B14F-4D97-AF65-F5344CB8AC3E}">
        <p14:creationId xmlns:p14="http://schemas.microsoft.com/office/powerpoint/2010/main" val="108942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8489-49CC-924B-A985-BE800654B4BE}"/>
              </a:ext>
            </a:extLst>
          </p:cNvPr>
          <p:cNvSpPr>
            <a:spLocks noGrp="1"/>
          </p:cNvSpPr>
          <p:nvPr>
            <p:ph type="title"/>
          </p:nvPr>
        </p:nvSpPr>
        <p:spPr/>
        <p:txBody>
          <a:bodyPr/>
          <a:lstStyle/>
          <a:p>
            <a:r>
              <a:rPr lang="en-GB" dirty="0"/>
              <a:t>Extended learning projects </a:t>
            </a:r>
            <a:endParaRPr lang="en-US" dirty="0"/>
          </a:p>
        </p:txBody>
      </p:sp>
      <p:sp>
        <p:nvSpPr>
          <p:cNvPr id="3" name="Text Placeholder 2">
            <a:extLst>
              <a:ext uri="{FF2B5EF4-FFF2-40B4-BE49-F238E27FC236}">
                <a16:creationId xmlns:a16="http://schemas.microsoft.com/office/drawing/2014/main" id="{E47809FA-7BF4-3C4B-A9C7-3AF2B884E020}"/>
              </a:ext>
            </a:extLst>
          </p:cNvPr>
          <p:cNvSpPr>
            <a:spLocks noGrp="1"/>
          </p:cNvSpPr>
          <p:nvPr>
            <p:ph type="body" sz="quarter" idx="12"/>
          </p:nvPr>
        </p:nvSpPr>
        <p:spPr>
          <a:xfrm>
            <a:off x="348711" y="1218747"/>
            <a:ext cx="11150562" cy="3756209"/>
          </a:xfrm>
        </p:spPr>
        <p:txBody>
          <a:bodyPr/>
          <a:lstStyle/>
          <a:p>
            <a:r>
              <a:rPr lang="en-GB" sz="1800" b="1" dirty="0"/>
              <a:t>Class un-scrunching! </a:t>
            </a:r>
            <a:endParaRPr lang="en-GB" sz="1800" dirty="0"/>
          </a:p>
          <a:p>
            <a:r>
              <a:rPr lang="en-GB" dirty="0"/>
              <a:t>Come up with a list of things that might make a Year 6 class feel ‘scrunched-up’. Then come up with relaxation images, positive words and actions or breathing activities that the whole class can do. Create a display and that can be used throughout the year. </a:t>
            </a:r>
          </a:p>
          <a:p>
            <a:endParaRPr lang="en-GB" b="1" dirty="0"/>
          </a:p>
          <a:p>
            <a:r>
              <a:rPr lang="en-GB" sz="1800" b="1" dirty="0"/>
              <a:t>Say it with words</a:t>
            </a:r>
            <a:endParaRPr lang="en-GB" sz="1800" dirty="0"/>
          </a:p>
          <a:p>
            <a:r>
              <a:rPr lang="en-GB" dirty="0"/>
              <a:t>Create a poem for someone to read to work through a time </a:t>
            </a:r>
            <a:br>
              <a:rPr lang="en-GB" dirty="0"/>
            </a:br>
            <a:r>
              <a:rPr lang="en-GB" dirty="0"/>
              <a:t>when they are feeling uneasy.  </a:t>
            </a:r>
          </a:p>
          <a:p>
            <a:endParaRPr lang="en-GB" dirty="0"/>
          </a:p>
          <a:p>
            <a:endParaRPr lang="en-GB" dirty="0"/>
          </a:p>
          <a:p>
            <a:endParaRPr lang="en-GB" dirty="0"/>
          </a:p>
          <a:p>
            <a:r>
              <a:rPr lang="en-GB" sz="1800" b="1" dirty="0"/>
              <a:t>Worry Tree </a:t>
            </a:r>
            <a:endParaRPr lang="en-GB" sz="1800" dirty="0"/>
          </a:p>
          <a:p>
            <a:r>
              <a:rPr lang="en-GB" dirty="0"/>
              <a:t>Complete the worry tree at home, as a personal reflection task. You could also use the worry tree to form a classroom display to remind pupils of this strategy for addressing worries. Note that pupils should not be encouraged to publicise their worries or add them to the class display. The worry tree is available as a print-out PDF. </a:t>
            </a:r>
            <a:endParaRPr lang="en-US" dirty="0"/>
          </a:p>
          <a:p>
            <a:endParaRPr lang="en-US" dirty="0"/>
          </a:p>
        </p:txBody>
      </p:sp>
    </p:spTree>
    <p:extLst>
      <p:ext uri="{BB962C8B-B14F-4D97-AF65-F5344CB8AC3E}">
        <p14:creationId xmlns:p14="http://schemas.microsoft.com/office/powerpoint/2010/main" val="101582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BEB93-DFC8-F643-AA1A-20DE5D926EC4}"/>
              </a:ext>
            </a:extLst>
          </p:cNvPr>
          <p:cNvSpPr>
            <a:spLocks noGrp="1"/>
          </p:cNvSpPr>
          <p:nvPr>
            <p:ph type="title"/>
          </p:nvPr>
        </p:nvSpPr>
        <p:spPr/>
        <p:txBody>
          <a:bodyPr/>
          <a:lstStyle/>
          <a:p>
            <a:pPr rtl="0" eaLnBrk="1" latinLnBrk="0" hangingPunct="1"/>
            <a:r>
              <a:rPr lang="en-US" b="1" i="0" kern="1200" spc="0" dirty="0">
                <a:solidFill>
                  <a:srgbClr val="000000"/>
                </a:solidFill>
                <a:effectLst/>
              </a:rPr>
              <a:t>Classroom tips </a:t>
            </a:r>
            <a:endParaRPr lang="en-GB" dirty="0">
              <a:effectLst/>
            </a:endParaRPr>
          </a:p>
        </p:txBody>
      </p:sp>
      <p:sp>
        <p:nvSpPr>
          <p:cNvPr id="5" name="Text Placeholder 2">
            <a:extLst>
              <a:ext uri="{FF2B5EF4-FFF2-40B4-BE49-F238E27FC236}">
                <a16:creationId xmlns:a16="http://schemas.microsoft.com/office/drawing/2014/main" id="{8573771C-7233-F240-BFFF-EA4A1AE1C8FD}"/>
              </a:ext>
            </a:extLst>
          </p:cNvPr>
          <p:cNvSpPr>
            <a:spLocks noGrp="1"/>
          </p:cNvSpPr>
          <p:nvPr>
            <p:ph type="body" sz="quarter" idx="12"/>
          </p:nvPr>
        </p:nvSpPr>
        <p:spPr>
          <a:xfrm>
            <a:off x="348711" y="1218746"/>
            <a:ext cx="11150562" cy="4790167"/>
          </a:xfrm>
        </p:spPr>
        <p:txBody>
          <a:bodyPr/>
          <a:lstStyle/>
          <a:p>
            <a:r>
              <a:rPr lang="en-GB" sz="1800" b="1" dirty="0"/>
              <a:t>Climate for learning </a:t>
            </a:r>
            <a:endParaRPr lang="en-GB" sz="1800" dirty="0"/>
          </a:p>
          <a:p>
            <a:r>
              <a:rPr lang="en-GB" dirty="0"/>
              <a:t>Read through </a:t>
            </a:r>
            <a:r>
              <a:rPr lang="en-GB" b="1" dirty="0">
                <a:hlinkClick r:id="rId3">
                  <a:extLst>
                    <a:ext uri="{A12FA001-AC4F-418D-AE19-62706E023703}">
                      <ahyp:hlinkClr xmlns:ahyp="http://schemas.microsoft.com/office/drawing/2018/hyperlinkcolor" val="tx"/>
                    </a:ext>
                  </a:extLst>
                </a:hlinkClick>
              </a:rPr>
              <a:t>Guidance for Learning in a Safe 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a:t>
            </a:r>
            <a:br>
              <a:rPr lang="en-GB" dirty="0"/>
            </a:br>
            <a:r>
              <a:rPr lang="en-GB" dirty="0"/>
              <a:t>drawn up with pupils </a:t>
            </a:r>
          </a:p>
          <a:p>
            <a:pPr marL="285750" indent="-285750">
              <a:buFont typeface="Arial" panose="020B0604020202020204" pitchFamily="34" charset="0"/>
              <a:buChar char="•"/>
            </a:pPr>
            <a:r>
              <a:rPr lang="en-GB" dirty="0"/>
              <a:t>familiarity with your school’s safeguarding policy and procedures, including Child Protection and other relevant policies </a:t>
            </a:r>
          </a:p>
          <a:p>
            <a:pPr marL="285750" indent="-285750">
              <a:buFont typeface="Arial" panose="020B0604020202020204" pitchFamily="34" charset="0"/>
              <a:buChar char="•"/>
            </a:pPr>
            <a:r>
              <a:rPr lang="en-GB" dirty="0"/>
              <a:t>being prepared in case pupils make a disclosure </a:t>
            </a:r>
          </a:p>
          <a:p>
            <a:pPr marL="285750" indent="-285750">
              <a:buFont typeface="Arial" panose="020B0604020202020204" pitchFamily="34" charset="0"/>
              <a:buChar char="•"/>
            </a:pPr>
            <a:r>
              <a:rPr lang="en-GB" dirty="0"/>
              <a:t>including and protecting vulnerable pupils </a:t>
            </a:r>
          </a:p>
          <a:p>
            <a:pPr marL="285750" indent="-285750">
              <a:buFont typeface="Arial" panose="020B0604020202020204" pitchFamily="34" charset="0"/>
              <a:buChar char="•"/>
            </a:pPr>
            <a:r>
              <a:rPr lang="en-GB" dirty="0"/>
              <a:t>using distancing techniques so that pupils can </a:t>
            </a:r>
            <a:br>
              <a:rPr lang="en-GB" dirty="0"/>
            </a:br>
            <a:r>
              <a:rPr lang="en-GB" dirty="0"/>
              <a:t>discuss sensitive issues without being encouraged </a:t>
            </a:r>
            <a:br>
              <a:rPr lang="en-GB" dirty="0"/>
            </a:br>
            <a:r>
              <a:rPr lang="en-GB" dirty="0"/>
              <a:t>to make a disclosure </a:t>
            </a:r>
          </a:p>
          <a:p>
            <a:pPr marL="285750" indent="-285750">
              <a:buFont typeface="Arial" panose="020B0604020202020204" pitchFamily="34" charset="0"/>
              <a:buChar char="•"/>
            </a:pPr>
            <a:r>
              <a:rPr lang="en-GB" dirty="0"/>
              <a:t>handling sensitive questions</a:t>
            </a:r>
          </a:p>
          <a:p>
            <a:pPr marL="285750" indent="-285750">
              <a:buFont typeface="Arial" panose="020B0604020202020204" pitchFamily="34" charset="0"/>
              <a:buChar char="•"/>
            </a:pPr>
            <a:r>
              <a:rPr lang="en-GB" dirty="0"/>
              <a:t>involving pupils with special educational needs </a:t>
            </a:r>
            <a:br>
              <a:rPr lang="en-GB" dirty="0"/>
            </a:br>
            <a:r>
              <a:rPr lang="en-GB" dirty="0"/>
              <a:t>and disabilities (SEND) and autism</a:t>
            </a:r>
          </a:p>
          <a:p>
            <a:r>
              <a:rPr lang="en-GB" dirty="0"/>
              <a:t>You may also wish to familiarise yourself with any schemes or offers available in your school, organisation or local area to support young people’s mental health. Your local public health team or school nurse should be able to help signpost you to this.</a:t>
            </a:r>
          </a:p>
          <a:p>
            <a:endParaRPr lang="en-GB" dirty="0"/>
          </a:p>
          <a:p>
            <a:r>
              <a:rPr lang="en-GB" sz="1800" b="1" dirty="0"/>
              <a:t>Anonymous question box </a:t>
            </a:r>
            <a:endParaRPr lang="en-GB" sz="1800" dirty="0"/>
          </a:p>
          <a:p>
            <a:r>
              <a:rPr lang="en-GB" dirty="0"/>
              <a:t>Place a question box or envelope somewhere in the classroom. </a:t>
            </a:r>
            <a:br>
              <a:rPr lang="en-GB" dirty="0"/>
            </a:br>
            <a:r>
              <a:rPr lang="en-GB" dirty="0"/>
              <a:t>Pupils write down any questions that occur to them during the </a:t>
            </a:r>
            <a:br>
              <a:rPr lang="en-GB" dirty="0"/>
            </a:br>
            <a:r>
              <a:rPr lang="en-GB" dirty="0"/>
              <a:t>lesson and submit them anonymously. You can address these questions in the next lesson.</a:t>
            </a:r>
          </a:p>
        </p:txBody>
      </p:sp>
    </p:spTree>
    <p:extLst>
      <p:ext uri="{BB962C8B-B14F-4D97-AF65-F5344CB8AC3E}">
        <p14:creationId xmlns:p14="http://schemas.microsoft.com/office/powerpoint/2010/main" val="1513632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p:nvPr>
        </p:nvSpPr>
        <p:spPr/>
        <p:txBody>
          <a:bodyPr/>
          <a:lstStyle/>
          <a:p>
            <a:pPr rtl="0" eaLnBrk="1" latinLnBrk="0" hangingPunct="1"/>
            <a:r>
              <a:rPr lang="en-GB" b="1" i="0" kern="1200" spc="0" dirty="0">
                <a:solidFill>
                  <a:srgbClr val="000000"/>
                </a:solidFill>
                <a:effectLst/>
              </a:rPr>
              <a:t>Social distancing</a:t>
            </a:r>
            <a:endParaRPr lang="en-GB" dirty="0">
              <a:effectLst/>
            </a:endParaRPr>
          </a:p>
        </p:txBody>
      </p:sp>
      <p:sp>
        <p:nvSpPr>
          <p:cNvPr id="5"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37281" y="1086164"/>
            <a:ext cx="11150562" cy="4762186"/>
          </a:xfrm>
          <a:solidFill>
            <a:srgbClr val="FBFBFB"/>
          </a:solidFill>
        </p:spPr>
        <p:txBody>
          <a:bodyPr/>
          <a:lstStyle/>
          <a:p>
            <a:r>
              <a:rPr lang="en-GB" sz="1800" b="1" dirty="0"/>
              <a:t>Preparation</a:t>
            </a:r>
            <a:endParaRPr lang="en-GB" sz="1800" dirty="0"/>
          </a:p>
          <a:p>
            <a:pPr fontAlgn="base">
              <a:lnSpc>
                <a:spcPts val="1800"/>
              </a:lnSpc>
              <a:spcAft>
                <a:spcPts val="900"/>
              </a:spcAft>
            </a:pPr>
            <a:r>
              <a:rPr lang="en-GB" dirty="0"/>
              <a:t>Returning to school and managing the changes that have come about in their lives because of Covid-19 will have posed many different challenges for young people. Every young person will have been affected differently and it will be more important than ever before for pupils to have a safe space to explore their feelings and experiences. </a:t>
            </a:r>
          </a:p>
          <a:p>
            <a:pPr fontAlgn="base">
              <a:lnSpc>
                <a:spcPts val="1800"/>
              </a:lnSpc>
              <a:spcAft>
                <a:spcPts val="900"/>
              </a:spcAft>
            </a:pPr>
            <a:r>
              <a:rPr lang="en-GB" dirty="0"/>
              <a:t>Reassure pupils that it's normal to worry about the impact of Covid-19 and that everyone will have had different responses.               For example, some may have experienced loneliness, while others may have enjoyed lockdown – for many, there will have been a mixture of different emotions. </a:t>
            </a:r>
          </a:p>
          <a:p>
            <a:pPr fontAlgn="base">
              <a:lnSpc>
                <a:spcPts val="1800"/>
              </a:lnSpc>
              <a:spcAft>
                <a:spcPts val="900"/>
              </a:spcAft>
            </a:pPr>
            <a:r>
              <a:rPr lang="en-GB" dirty="0"/>
              <a:t>This lesson has a scenario related to Covid-19 and this may be particularly sensitive for any pupils who have experienced significant distress, loss or trauma prior to Covid-19 or during this time. There is clear guidance for teaching sensitive issues in the </a:t>
            </a:r>
            <a:r>
              <a:rPr lang="en-GB" b="1" u="sng" dirty="0">
                <a:hlinkClick r:id="rId3"/>
              </a:rPr>
              <a:t>Guidance for Learning in a Safe Environment</a:t>
            </a:r>
            <a:r>
              <a:rPr lang="en-GB" b="1" dirty="0"/>
              <a:t> </a:t>
            </a:r>
            <a:r>
              <a:rPr lang="en-GB" dirty="0"/>
              <a:t>document and it is important that this is read before delivering this lesson.</a:t>
            </a:r>
          </a:p>
          <a:p>
            <a:r>
              <a:rPr lang="en-GB" sz="1800" b="1" dirty="0"/>
              <a:t>Adapting lessons to social distancing;</a:t>
            </a:r>
          </a:p>
          <a:p>
            <a:pPr marL="285750" indent="-285750">
              <a:buFont typeface="Arial" panose="020B0604020202020204" pitchFamily="34" charset="0"/>
              <a:buChar char="•"/>
            </a:pPr>
            <a:r>
              <a:rPr lang="en-GB" dirty="0"/>
              <a:t>Please refer to the Government guidelines </a:t>
            </a:r>
            <a:br>
              <a:rPr lang="en-GB" dirty="0"/>
            </a:br>
            <a:r>
              <a:rPr lang="en-GB" dirty="0"/>
              <a:t>and your own school’s advice</a:t>
            </a:r>
          </a:p>
          <a:p>
            <a:pPr marL="285750" indent="-285750">
              <a:buFont typeface="Arial" panose="020B0604020202020204" pitchFamily="34" charset="0"/>
              <a:buChar char="•"/>
            </a:pPr>
            <a:r>
              <a:rPr lang="en-GB" dirty="0"/>
              <a:t>Where pair or small group discussions aren’t possible, replace with personal reflections or individual contributions to whole class discussions</a:t>
            </a:r>
          </a:p>
          <a:p>
            <a:pPr marL="285750" indent="-285750">
              <a:buFont typeface="Arial" panose="020B0604020202020204" pitchFamily="34" charset="0"/>
              <a:buChar char="•"/>
            </a:pPr>
            <a:r>
              <a:rPr lang="en-GB" b="1" dirty="0"/>
              <a:t>All scrunched-up/Un-scrunch me (slides 8 and 14) </a:t>
            </a:r>
          </a:p>
          <a:p>
            <a:pPr marL="492125" indent="-220663">
              <a:buFont typeface="+mj-lt"/>
              <a:buAutoNum type="alphaLcPeriod"/>
            </a:pPr>
            <a:r>
              <a:rPr lang="en-GB" sz="1200" dirty="0"/>
              <a:t>Pupils could each have their own drawing of a pupil that they </a:t>
            </a:r>
            <a:br>
              <a:rPr lang="en-GB" sz="1200" dirty="0"/>
            </a:br>
            <a:r>
              <a:rPr lang="en-GB" sz="1200" dirty="0"/>
              <a:t>scrunch up/un-scrunch as ideas are discussed as a whole class. </a:t>
            </a:r>
          </a:p>
          <a:p>
            <a:pPr marL="492125" indent="-220663">
              <a:buFont typeface="+mj-lt"/>
              <a:buAutoNum type="alphaLcPeriod"/>
            </a:pPr>
            <a:r>
              <a:rPr lang="en-GB" sz="1200" dirty="0"/>
              <a:t> Alternatively a piece of flipchart paper could be used and the activity </a:t>
            </a:r>
            <a:br>
              <a:rPr lang="en-GB" sz="1200" dirty="0"/>
            </a:br>
            <a:r>
              <a:rPr lang="en-GB" sz="1200" dirty="0"/>
              <a:t>carried out as a whole class with pupils instructing the teacher or </a:t>
            </a:r>
            <a:br>
              <a:rPr lang="en-GB" sz="1200" dirty="0"/>
            </a:br>
            <a:r>
              <a:rPr lang="en-GB" sz="1200" dirty="0"/>
              <a:t>one of the pupils could add ideas and carry out the scrunching and un-scrunching.</a:t>
            </a:r>
          </a:p>
          <a:p>
            <a:pPr marL="492125" indent="-220663">
              <a:buFont typeface="+mj-lt"/>
              <a:buAutoNum type="alphaLcPeriod"/>
            </a:pPr>
            <a:r>
              <a:rPr lang="en-GB" sz="1200" dirty="0"/>
              <a:t>A third option is that pupils make a ‘pupil’ out of pipe-cleaners</a:t>
            </a:r>
            <a:br>
              <a:rPr lang="en-GB" sz="1200" dirty="0"/>
            </a:br>
            <a:r>
              <a:rPr lang="en-GB" sz="1200" dirty="0"/>
              <a:t>which they can scrunch and un-scrunch at the relevant points.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971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C953-4BCC-7C44-B419-9AAD261D352E}"/>
              </a:ext>
            </a:extLst>
          </p:cNvPr>
          <p:cNvSpPr>
            <a:spLocks noGrp="1"/>
          </p:cNvSpPr>
          <p:nvPr>
            <p:ph type="title"/>
          </p:nvPr>
        </p:nvSpPr>
        <p:spPr>
          <a:xfrm>
            <a:off x="0" y="690554"/>
            <a:ext cx="4145280" cy="1266987"/>
          </a:xfrm>
        </p:spPr>
        <p:txBody>
          <a:bodyPr/>
          <a:lstStyle/>
          <a:p>
            <a:r>
              <a:rPr lang="en-GB" sz="6000" dirty="0"/>
              <a:t>What are </a:t>
            </a:r>
            <a:br>
              <a:rPr lang="en-GB" sz="6000" dirty="0"/>
            </a:br>
            <a:r>
              <a:rPr lang="en-GB" sz="6000" dirty="0"/>
              <a:t>we learning?</a:t>
            </a:r>
            <a:endParaRPr lang="en-US" sz="6000" dirty="0"/>
          </a:p>
        </p:txBody>
      </p:sp>
      <p:pic>
        <p:nvPicPr>
          <p:cNvPr id="7" name="Picture Placeholder 6" descr="Male pupil smiling at camera">
            <a:extLst>
              <a:ext uri="{FF2B5EF4-FFF2-40B4-BE49-F238E27FC236}">
                <a16:creationId xmlns:a16="http://schemas.microsoft.com/office/drawing/2014/main" id="{ADC374BD-5584-544F-801F-9ECDD6A06522}"/>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5868" t="-30181" r="-36346" b="481"/>
          <a:stretch/>
        </p:blipFill>
        <p:spPr>
          <a:xfrm>
            <a:off x="2158694" y="0"/>
            <a:ext cx="7164489" cy="6858000"/>
          </a:xfrm>
        </p:spPr>
      </p:pic>
      <p:sp>
        <p:nvSpPr>
          <p:cNvPr id="4" name="Text Placeholder 3">
            <a:extLst>
              <a:ext uri="{FF2B5EF4-FFF2-40B4-BE49-F238E27FC236}">
                <a16:creationId xmlns:a16="http://schemas.microsoft.com/office/drawing/2014/main" id="{81F6D32E-18C3-5048-89A6-65F24B355B14}"/>
              </a:ext>
            </a:extLst>
          </p:cNvPr>
          <p:cNvSpPr>
            <a:spLocks noGrp="1"/>
          </p:cNvSpPr>
          <p:nvPr>
            <p:ph type="body" sz="quarter" idx="14"/>
          </p:nvPr>
        </p:nvSpPr>
        <p:spPr>
          <a:xfrm>
            <a:off x="7180480" y="2221818"/>
            <a:ext cx="4421875" cy="360268"/>
          </a:xfrm>
        </p:spPr>
        <p:txBody>
          <a:bodyPr/>
          <a:lstStyle/>
          <a:p>
            <a:r>
              <a:rPr lang="en-GB" b="1" dirty="0"/>
              <a:t>Learning outcomes  </a:t>
            </a:r>
            <a:endParaRPr lang="en-GB" dirty="0"/>
          </a:p>
        </p:txBody>
      </p:sp>
      <p:sp>
        <p:nvSpPr>
          <p:cNvPr id="5" name="Text Placeholder 4">
            <a:extLst>
              <a:ext uri="{FF2B5EF4-FFF2-40B4-BE49-F238E27FC236}">
                <a16:creationId xmlns:a16="http://schemas.microsoft.com/office/drawing/2014/main" id="{6BDE71A8-D553-FF47-B715-B0E3A0D67251}"/>
              </a:ext>
            </a:extLst>
          </p:cNvPr>
          <p:cNvSpPr>
            <a:spLocks noGrp="1"/>
          </p:cNvSpPr>
          <p:nvPr>
            <p:ph type="body" sz="quarter" idx="12"/>
          </p:nvPr>
        </p:nvSpPr>
        <p:spPr>
          <a:xfrm>
            <a:off x="7180480" y="2771169"/>
            <a:ext cx="4421875" cy="900205"/>
          </a:xfrm>
        </p:spPr>
        <p:txBody>
          <a:bodyPr/>
          <a:lstStyle/>
          <a:p>
            <a:pPr marL="0" indent="0">
              <a:buNone/>
            </a:pPr>
            <a:r>
              <a:rPr lang="en-GB" dirty="0"/>
              <a:t>We are learning how to recognise worry and actions that a young person can take if they feel worried.</a:t>
            </a:r>
          </a:p>
        </p:txBody>
      </p:sp>
      <p:sp>
        <p:nvSpPr>
          <p:cNvPr id="9" name="Text Placeholder 3">
            <a:extLst>
              <a:ext uri="{FF2B5EF4-FFF2-40B4-BE49-F238E27FC236}">
                <a16:creationId xmlns:a16="http://schemas.microsoft.com/office/drawing/2014/main" id="{24D5E6F9-2126-8845-B887-F0C09751EC6D}"/>
              </a:ext>
            </a:extLst>
          </p:cNvPr>
          <p:cNvSpPr txBox="1">
            <a:spLocks/>
          </p:cNvSpPr>
          <p:nvPr/>
        </p:nvSpPr>
        <p:spPr>
          <a:xfrm>
            <a:off x="7180480" y="1487080"/>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Learning objectives</a:t>
            </a:r>
            <a:endParaRPr lang="en-GB" dirty="0"/>
          </a:p>
        </p:txBody>
      </p:sp>
      <p:sp>
        <p:nvSpPr>
          <p:cNvPr id="10" name="Text Placeholder 4">
            <a:extLst>
              <a:ext uri="{FF2B5EF4-FFF2-40B4-BE49-F238E27FC236}">
                <a16:creationId xmlns:a16="http://schemas.microsoft.com/office/drawing/2014/main" id="{66584B21-7738-A344-8FBD-8CA09EBBCBB9}"/>
              </a:ext>
            </a:extLst>
          </p:cNvPr>
          <p:cNvSpPr txBox="1">
            <a:spLocks/>
          </p:cNvSpPr>
          <p:nvPr/>
        </p:nvSpPr>
        <p:spPr>
          <a:xfrm>
            <a:off x="7180479" y="2193872"/>
            <a:ext cx="4421875" cy="2470255"/>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recognise what worry might </a:t>
            </a:r>
            <a:br>
              <a:rPr lang="en-GB" dirty="0"/>
            </a:br>
            <a:r>
              <a:rPr lang="en-GB" dirty="0"/>
              <a:t>feel or look like</a:t>
            </a:r>
          </a:p>
          <a:p>
            <a:r>
              <a:rPr lang="en-GB" dirty="0"/>
              <a:t>describe actions a young person can take if they are worried</a:t>
            </a:r>
          </a:p>
          <a:p>
            <a:r>
              <a:rPr lang="en-GB" dirty="0"/>
              <a:t>decide which actions might be more or less effective in dealing with worry</a:t>
            </a:r>
          </a:p>
        </p:txBody>
      </p:sp>
      <p:sp>
        <p:nvSpPr>
          <p:cNvPr id="15" name="Text Placeholder 3">
            <a:extLst>
              <a:ext uri="{FF2B5EF4-FFF2-40B4-BE49-F238E27FC236}">
                <a16:creationId xmlns:a16="http://schemas.microsoft.com/office/drawing/2014/main" id="{169B85C7-4C67-DC40-BEC6-2E3F2FEB1A7A}"/>
              </a:ext>
            </a:extLst>
          </p:cNvPr>
          <p:cNvSpPr txBox="1">
            <a:spLocks/>
          </p:cNvSpPr>
          <p:nvPr/>
        </p:nvSpPr>
        <p:spPr>
          <a:xfrm>
            <a:off x="7180480" y="774697"/>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Key vocabulary</a:t>
            </a:r>
            <a:endParaRPr lang="en-GB" dirty="0"/>
          </a:p>
        </p:txBody>
      </p:sp>
      <p:sp>
        <p:nvSpPr>
          <p:cNvPr id="16" name="Text Placeholder 4">
            <a:extLst>
              <a:ext uri="{FF2B5EF4-FFF2-40B4-BE49-F238E27FC236}">
                <a16:creationId xmlns:a16="http://schemas.microsoft.com/office/drawing/2014/main" id="{33E66D54-70BB-CE46-96CB-375E97AC2F70}"/>
              </a:ext>
            </a:extLst>
          </p:cNvPr>
          <p:cNvSpPr txBox="1">
            <a:spLocks/>
          </p:cNvSpPr>
          <p:nvPr/>
        </p:nvSpPr>
        <p:spPr>
          <a:xfrm>
            <a:off x="7180479" y="1457081"/>
            <a:ext cx="4421875" cy="3724289"/>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worry</a:t>
            </a:r>
          </a:p>
          <a:p>
            <a:r>
              <a:rPr lang="en-GB" dirty="0"/>
              <a:t>nervous</a:t>
            </a:r>
          </a:p>
          <a:p>
            <a:r>
              <a:rPr lang="en-GB" dirty="0"/>
              <a:t>emotions (feelings)</a:t>
            </a:r>
          </a:p>
          <a:p>
            <a:r>
              <a:rPr lang="en-GB" dirty="0"/>
              <a:t>relax (calm)</a:t>
            </a:r>
          </a:p>
          <a:p>
            <a:r>
              <a:rPr lang="en-GB" dirty="0"/>
              <a:t>resilience (keeping on </a:t>
            </a:r>
            <a:br>
              <a:rPr lang="en-GB" dirty="0"/>
            </a:br>
            <a:r>
              <a:rPr lang="en-GB" dirty="0"/>
              <a:t>when it’s hard)</a:t>
            </a:r>
          </a:p>
          <a:p>
            <a:r>
              <a:rPr lang="en-GB" dirty="0"/>
              <a:t>support (help)</a:t>
            </a:r>
          </a:p>
          <a:p>
            <a:r>
              <a:rPr lang="en-GB" dirty="0"/>
              <a:t>communication (talking/listening)</a:t>
            </a:r>
          </a:p>
        </p:txBody>
      </p:sp>
    </p:spTree>
    <p:extLst>
      <p:ext uri="{BB962C8B-B14F-4D97-AF65-F5344CB8AC3E}">
        <p14:creationId xmlns:p14="http://schemas.microsoft.com/office/powerpoint/2010/main" val="24582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5" grpId="1" build="p"/>
      <p:bldP spid="9" grpId="0"/>
      <p:bldP spid="9" grpId="1"/>
      <p:bldP spid="10" grpId="0"/>
      <p:bldP spid="10" grpId="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4792-A3DD-AC46-8BA4-5CF920D4A1CB}"/>
              </a:ext>
            </a:extLst>
          </p:cNvPr>
          <p:cNvSpPr>
            <a:spLocks noGrp="1"/>
          </p:cNvSpPr>
          <p:nvPr>
            <p:ph type="title"/>
          </p:nvPr>
        </p:nvSpPr>
        <p:spPr>
          <a:xfrm>
            <a:off x="1928887" y="917117"/>
            <a:ext cx="4167113" cy="724639"/>
          </a:xfrm>
        </p:spPr>
        <p:txBody>
          <a:bodyPr/>
          <a:lstStyle/>
          <a:p>
            <a:r>
              <a:rPr lang="en-GB" sz="6000" dirty="0"/>
              <a:t>Scenarios</a:t>
            </a:r>
            <a:endParaRPr lang="en-US" sz="6000" dirty="0"/>
          </a:p>
        </p:txBody>
      </p:sp>
      <p:sp>
        <p:nvSpPr>
          <p:cNvPr id="6" name="Text Placeholder 5">
            <a:extLst>
              <a:ext uri="{FF2B5EF4-FFF2-40B4-BE49-F238E27FC236}">
                <a16:creationId xmlns:a16="http://schemas.microsoft.com/office/drawing/2014/main" id="{76CEAAA7-C794-3147-92EB-79EB7D422B05}"/>
              </a:ext>
            </a:extLst>
          </p:cNvPr>
          <p:cNvSpPr>
            <a:spLocks noGrp="1"/>
          </p:cNvSpPr>
          <p:nvPr>
            <p:ph type="body" sz="quarter" idx="12"/>
          </p:nvPr>
        </p:nvSpPr>
        <p:spPr>
          <a:xfrm>
            <a:off x="433818" y="2526991"/>
            <a:ext cx="2763070" cy="902009"/>
          </a:xfrm>
        </p:spPr>
        <p:txBody>
          <a:bodyPr/>
          <a:lstStyle/>
          <a:p>
            <a:pPr>
              <a:lnSpc>
                <a:spcPts val="2200"/>
              </a:lnSpc>
            </a:pPr>
            <a:r>
              <a:rPr lang="en-GB" dirty="0"/>
              <a:t>What is </a:t>
            </a:r>
            <a:r>
              <a:rPr lang="en-GB" b="1" dirty="0"/>
              <a:t>similar </a:t>
            </a:r>
            <a:r>
              <a:rPr lang="en-GB" dirty="0"/>
              <a:t>about how these young people could be feeling?</a:t>
            </a:r>
          </a:p>
          <a:p>
            <a:pPr>
              <a:lnSpc>
                <a:spcPts val="2200"/>
              </a:lnSpc>
            </a:pPr>
            <a:endParaRPr lang="en-US" dirty="0"/>
          </a:p>
        </p:txBody>
      </p:sp>
      <p:sp>
        <p:nvSpPr>
          <p:cNvPr id="7" name="Text Placeholder 6">
            <a:extLst>
              <a:ext uri="{FF2B5EF4-FFF2-40B4-BE49-F238E27FC236}">
                <a16:creationId xmlns:a16="http://schemas.microsoft.com/office/drawing/2014/main" id="{DC33D641-05EC-5947-A087-DEF946FAE04E}"/>
              </a:ext>
            </a:extLst>
          </p:cNvPr>
          <p:cNvSpPr>
            <a:spLocks noGrp="1"/>
          </p:cNvSpPr>
          <p:nvPr>
            <p:ph type="body" sz="quarter" idx="30"/>
          </p:nvPr>
        </p:nvSpPr>
        <p:spPr>
          <a:xfrm>
            <a:off x="316839" y="3657448"/>
            <a:ext cx="2880049" cy="902009"/>
          </a:xfrm>
        </p:spPr>
        <p:txBody>
          <a:bodyPr/>
          <a:lstStyle/>
          <a:p>
            <a:pPr>
              <a:lnSpc>
                <a:spcPts val="2200"/>
              </a:lnSpc>
            </a:pPr>
            <a:r>
              <a:rPr lang="en-GB" dirty="0"/>
              <a:t>What is </a:t>
            </a:r>
            <a:r>
              <a:rPr lang="en-GB" b="1" dirty="0"/>
              <a:t>different </a:t>
            </a:r>
            <a:r>
              <a:rPr lang="en-GB" dirty="0"/>
              <a:t>about how these young people could be feeling?</a:t>
            </a:r>
          </a:p>
        </p:txBody>
      </p:sp>
      <p:sp>
        <p:nvSpPr>
          <p:cNvPr id="4" name="Text Placeholder 3">
            <a:extLst>
              <a:ext uri="{FF2B5EF4-FFF2-40B4-BE49-F238E27FC236}">
                <a16:creationId xmlns:a16="http://schemas.microsoft.com/office/drawing/2014/main" id="{E6E443ED-A634-0945-82D5-836F7B487FDC}"/>
              </a:ext>
            </a:extLst>
          </p:cNvPr>
          <p:cNvSpPr>
            <a:spLocks noGrp="1"/>
          </p:cNvSpPr>
          <p:nvPr>
            <p:ph type="body" sz="quarter" idx="28"/>
          </p:nvPr>
        </p:nvSpPr>
        <p:spPr/>
        <p:txBody>
          <a:bodyPr lIns="0"/>
          <a:lstStyle/>
          <a:p>
            <a:r>
              <a:rPr lang="en-GB" b="1" dirty="0"/>
              <a:t>Scenario 1</a:t>
            </a:r>
            <a:br>
              <a:rPr lang="en-GB" dirty="0"/>
            </a:br>
            <a:r>
              <a:rPr lang="en-GB" dirty="0"/>
              <a:t>It is the night before Sean’s birthday. He is going to </a:t>
            </a:r>
            <a:br>
              <a:rPr lang="en-GB" dirty="0"/>
            </a:br>
            <a:r>
              <a:rPr lang="en-GB" dirty="0"/>
              <a:t>the park with his two best </a:t>
            </a:r>
            <a:br>
              <a:rPr lang="en-GB" dirty="0"/>
            </a:br>
            <a:r>
              <a:rPr lang="en-GB" dirty="0"/>
              <a:t>friends to celebrate!</a:t>
            </a:r>
          </a:p>
        </p:txBody>
      </p:sp>
      <p:sp>
        <p:nvSpPr>
          <p:cNvPr id="5" name="Text Placeholder 4">
            <a:extLst>
              <a:ext uri="{FF2B5EF4-FFF2-40B4-BE49-F238E27FC236}">
                <a16:creationId xmlns:a16="http://schemas.microsoft.com/office/drawing/2014/main" id="{2DAFA841-2FF1-A645-BFD2-99E0720B04A4}"/>
              </a:ext>
            </a:extLst>
          </p:cNvPr>
          <p:cNvSpPr>
            <a:spLocks noGrp="1"/>
          </p:cNvSpPr>
          <p:nvPr>
            <p:ph type="body" sz="quarter" idx="29"/>
          </p:nvPr>
        </p:nvSpPr>
        <p:spPr>
          <a:xfrm>
            <a:off x="7181385" y="3032132"/>
            <a:ext cx="3676494" cy="2396251"/>
          </a:xfrm>
        </p:spPr>
        <p:txBody>
          <a:bodyPr lIns="0"/>
          <a:lstStyle/>
          <a:p>
            <a:r>
              <a:rPr lang="en-GB" b="1" dirty="0"/>
              <a:t>Scenario 2 </a:t>
            </a:r>
            <a:br>
              <a:rPr lang="en-GB" b="1" dirty="0"/>
            </a:br>
            <a:r>
              <a:rPr lang="en-GB" dirty="0"/>
              <a:t>Later today, Zara is playing </a:t>
            </a:r>
            <a:br>
              <a:rPr lang="en-GB" dirty="0"/>
            </a:br>
            <a:r>
              <a:rPr lang="en-GB" dirty="0"/>
              <a:t>in a national wheelchair basketball competition. </a:t>
            </a:r>
            <a:br>
              <a:rPr lang="en-GB" dirty="0"/>
            </a:br>
            <a:r>
              <a:rPr lang="en-GB" dirty="0"/>
              <a:t>Zara’s coach says that she </a:t>
            </a:r>
            <a:br>
              <a:rPr lang="en-GB" dirty="0"/>
            </a:br>
            <a:r>
              <a:rPr lang="en-GB" dirty="0"/>
              <a:t>and her team should win </a:t>
            </a:r>
            <a:br>
              <a:rPr lang="en-GB" dirty="0"/>
            </a:br>
            <a:r>
              <a:rPr lang="en-GB" dirty="0"/>
              <a:t>the competition.</a:t>
            </a:r>
          </a:p>
        </p:txBody>
      </p:sp>
      <p:pic>
        <p:nvPicPr>
          <p:cNvPr id="9" name="Picture Placeholder 8" descr="Young female student looking sad&#10;">
            <a:extLst>
              <a:ext uri="{FF2B5EF4-FFF2-40B4-BE49-F238E27FC236}">
                <a16:creationId xmlns:a16="http://schemas.microsoft.com/office/drawing/2014/main" id="{265EB1C5-E674-5A48-B34E-86DCCA835EFC}"/>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3095" r="26727"/>
          <a:stretch/>
        </p:blipFill>
        <p:spPr>
          <a:xfrm>
            <a:off x="1815353" y="1406960"/>
            <a:ext cx="5500504" cy="5402984"/>
          </a:xfrm>
        </p:spPr>
      </p:pic>
    </p:spTree>
    <p:extLst>
      <p:ext uri="{BB962C8B-B14F-4D97-AF65-F5344CB8AC3E}">
        <p14:creationId xmlns:p14="http://schemas.microsoft.com/office/powerpoint/2010/main" val="1625199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p:nvPr>
        </p:nvSpPr>
        <p:spPr>
          <a:xfrm>
            <a:off x="1099415" y="914447"/>
            <a:ext cx="4870122" cy="1213077"/>
          </a:xfrm>
        </p:spPr>
        <p:txBody>
          <a:bodyPr/>
          <a:lstStyle/>
          <a:p>
            <a:pPr rtl="0" eaLnBrk="1" latinLnBrk="0" hangingPunct="1">
              <a:lnSpc>
                <a:spcPts val="6000"/>
              </a:lnSpc>
            </a:pPr>
            <a:r>
              <a:rPr lang="en-US" sz="6000" dirty="0"/>
              <a:t>How confident are you in…</a:t>
            </a:r>
            <a:br>
              <a:rPr lang="en-GB" sz="6000" dirty="0"/>
            </a:br>
            <a:endParaRPr lang="en-US" sz="6000"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p:txBody>
          <a:bodyPr/>
          <a:lstStyle/>
          <a:p>
            <a:r>
              <a:rPr lang="en-GB" dirty="0"/>
              <a:t>recognising worry? Including </a:t>
            </a:r>
            <a:br>
              <a:rPr lang="en-GB" dirty="0"/>
            </a:br>
            <a:r>
              <a:rPr lang="en-GB" dirty="0"/>
              <a:t>what it looks and feels like</a:t>
            </a:r>
          </a:p>
          <a:p>
            <a:r>
              <a:rPr lang="en-GB" dirty="0"/>
              <a:t>describing actions that a young person can take if they are worried?</a:t>
            </a:r>
          </a:p>
          <a:p>
            <a:r>
              <a:rPr lang="en-GB" dirty="0"/>
              <a:t>deciding which actions might </a:t>
            </a:r>
            <a:br>
              <a:rPr lang="en-GB" dirty="0"/>
            </a:br>
            <a:r>
              <a:rPr lang="en-GB" dirty="0"/>
              <a:t>be more or less effective in dealing with worry?</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4294967295"/>
          </p:nvPr>
        </p:nvSpPr>
        <p:spPr>
          <a:xfrm>
            <a:off x="7329006" y="5035160"/>
            <a:ext cx="429531" cy="318771"/>
          </a:xfrm>
        </p:spPr>
        <p:txBody>
          <a:bodyPr/>
          <a:lstStyle/>
          <a:p>
            <a:pPr algn="ctr">
              <a:lnSpc>
                <a:spcPct val="100000"/>
              </a:lnSpc>
            </a:pPr>
            <a:r>
              <a:rPr lang="en-US" sz="2000" dirty="0">
                <a:ea typeface="DIN Condensed Light" panose="020B0506040000020204" pitchFamily="34" charset="77"/>
              </a:rPr>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41786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ED9D-E99A-BB44-B8C6-63DED23D27CD}"/>
              </a:ext>
            </a:extLst>
          </p:cNvPr>
          <p:cNvSpPr>
            <a:spLocks noGrp="1"/>
          </p:cNvSpPr>
          <p:nvPr>
            <p:ph type="title"/>
          </p:nvPr>
        </p:nvSpPr>
        <p:spPr>
          <a:xfrm>
            <a:off x="2912037" y="954831"/>
            <a:ext cx="4860404" cy="992188"/>
          </a:xfrm>
        </p:spPr>
        <p:txBody>
          <a:bodyPr/>
          <a:lstStyle/>
          <a:p>
            <a:r>
              <a:rPr lang="en-GB" sz="6000" dirty="0"/>
              <a:t>All </a:t>
            </a:r>
            <a:br>
              <a:rPr lang="en-GB" sz="6000" dirty="0"/>
            </a:br>
            <a:r>
              <a:rPr lang="en-GB" sz="6000" dirty="0"/>
              <a:t>scrunched-up</a:t>
            </a:r>
            <a:endParaRPr lang="en-US" sz="6000" dirty="0"/>
          </a:p>
        </p:txBody>
      </p:sp>
      <p:sp>
        <p:nvSpPr>
          <p:cNvPr id="3" name="Text Placeholder 2">
            <a:extLst>
              <a:ext uri="{FF2B5EF4-FFF2-40B4-BE49-F238E27FC236}">
                <a16:creationId xmlns:a16="http://schemas.microsoft.com/office/drawing/2014/main" id="{96392019-7933-9241-A7B0-5B464F9562E6}"/>
              </a:ext>
            </a:extLst>
          </p:cNvPr>
          <p:cNvSpPr>
            <a:spLocks noGrp="1"/>
          </p:cNvSpPr>
          <p:nvPr>
            <p:ph type="body" sz="quarter" idx="14"/>
          </p:nvPr>
        </p:nvSpPr>
        <p:spPr/>
        <p:txBody>
          <a:bodyPr/>
          <a:lstStyle/>
          <a:p>
            <a:r>
              <a:rPr lang="en-GB" b="1" dirty="0"/>
              <a:t>In your groups draw an image of a pupil who has just started the new school year.</a:t>
            </a:r>
            <a:endParaRPr lang="en-GB" dirty="0"/>
          </a:p>
        </p:txBody>
      </p:sp>
      <p:sp>
        <p:nvSpPr>
          <p:cNvPr id="4" name="Text Placeholder 3">
            <a:extLst>
              <a:ext uri="{FF2B5EF4-FFF2-40B4-BE49-F238E27FC236}">
                <a16:creationId xmlns:a16="http://schemas.microsoft.com/office/drawing/2014/main" id="{50BDFC1F-1B2A-9345-8676-2C7B25475E2A}"/>
              </a:ext>
            </a:extLst>
          </p:cNvPr>
          <p:cNvSpPr>
            <a:spLocks noGrp="1"/>
          </p:cNvSpPr>
          <p:nvPr>
            <p:ph type="body" sz="quarter" idx="12"/>
          </p:nvPr>
        </p:nvSpPr>
        <p:spPr/>
        <p:txBody>
          <a:bodyPr/>
          <a:lstStyle/>
          <a:p>
            <a:r>
              <a:rPr lang="en-GB" dirty="0"/>
              <a:t>What worries might this new pupil have </a:t>
            </a:r>
            <a:br>
              <a:rPr lang="en-GB" dirty="0"/>
            </a:br>
            <a:r>
              <a:rPr lang="en-GB" dirty="0"/>
              <a:t>about the school year ahead?</a:t>
            </a:r>
          </a:p>
          <a:p>
            <a:endParaRPr lang="en-US" dirty="0"/>
          </a:p>
        </p:txBody>
      </p:sp>
      <p:pic>
        <p:nvPicPr>
          <p:cNvPr id="7" name="Picture Placeholder 6" descr="Male pupil looking at tablet">
            <a:extLst>
              <a:ext uri="{FF2B5EF4-FFF2-40B4-BE49-F238E27FC236}">
                <a16:creationId xmlns:a16="http://schemas.microsoft.com/office/drawing/2014/main" id="{C7D6AAD4-A863-144E-8F30-D9AF3D9B2FA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2936" t="700" r="5493" b="1"/>
          <a:stretch/>
        </p:blipFill>
        <p:spPr>
          <a:xfrm>
            <a:off x="3926541" y="1128059"/>
            <a:ext cx="8265459" cy="5729941"/>
          </a:xfrm>
        </p:spPr>
      </p:pic>
    </p:spTree>
    <p:extLst>
      <p:ext uri="{BB962C8B-B14F-4D97-AF65-F5344CB8AC3E}">
        <p14:creationId xmlns:p14="http://schemas.microsoft.com/office/powerpoint/2010/main" val="360607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8291-895B-A94F-A6DB-AEA3D30ABC42}"/>
              </a:ext>
            </a:extLst>
          </p:cNvPr>
          <p:cNvSpPr>
            <a:spLocks noGrp="1"/>
          </p:cNvSpPr>
          <p:nvPr>
            <p:ph type="title"/>
          </p:nvPr>
        </p:nvSpPr>
        <p:spPr>
          <a:xfrm>
            <a:off x="548639" y="1203086"/>
            <a:ext cx="3429277" cy="2352038"/>
          </a:xfrm>
        </p:spPr>
        <p:txBody>
          <a:bodyPr/>
          <a:lstStyle/>
          <a:p>
            <a:pPr>
              <a:lnSpc>
                <a:spcPts val="6000"/>
              </a:lnSpc>
            </a:pPr>
            <a:r>
              <a:rPr lang="en-GB" sz="6000" dirty="0"/>
              <a:t>What are the signs of worry?</a:t>
            </a:r>
            <a:br>
              <a:rPr lang="en-GB" sz="6000" dirty="0"/>
            </a:br>
            <a:endParaRPr lang="en-US" sz="6000" dirty="0"/>
          </a:p>
        </p:txBody>
      </p:sp>
      <p:sp>
        <p:nvSpPr>
          <p:cNvPr id="3" name="Text Placeholder 2">
            <a:extLst>
              <a:ext uri="{FF2B5EF4-FFF2-40B4-BE49-F238E27FC236}">
                <a16:creationId xmlns:a16="http://schemas.microsoft.com/office/drawing/2014/main" id="{21DE4B91-9998-414E-9ED7-406BF84AC995}"/>
              </a:ext>
            </a:extLst>
          </p:cNvPr>
          <p:cNvSpPr>
            <a:spLocks noGrp="1"/>
          </p:cNvSpPr>
          <p:nvPr>
            <p:ph type="body" sz="quarter" idx="14"/>
          </p:nvPr>
        </p:nvSpPr>
        <p:spPr>
          <a:xfrm>
            <a:off x="7770126" y="1241145"/>
            <a:ext cx="4073164" cy="431373"/>
          </a:xfrm>
        </p:spPr>
        <p:txBody>
          <a:bodyPr/>
          <a:lstStyle/>
          <a:p>
            <a:r>
              <a:rPr lang="en-GB" b="1" dirty="0"/>
              <a:t>Feelings: </a:t>
            </a:r>
            <a:endParaRPr lang="en-GB" dirty="0"/>
          </a:p>
        </p:txBody>
      </p:sp>
      <p:sp>
        <p:nvSpPr>
          <p:cNvPr id="4" name="Text Placeholder 3">
            <a:extLst>
              <a:ext uri="{FF2B5EF4-FFF2-40B4-BE49-F238E27FC236}">
                <a16:creationId xmlns:a16="http://schemas.microsoft.com/office/drawing/2014/main" id="{3B73032F-1290-354C-93E2-A67220FD2189}"/>
              </a:ext>
            </a:extLst>
          </p:cNvPr>
          <p:cNvSpPr>
            <a:spLocks noGrp="1"/>
          </p:cNvSpPr>
          <p:nvPr>
            <p:ph type="body" sz="quarter" idx="12"/>
          </p:nvPr>
        </p:nvSpPr>
        <p:spPr>
          <a:xfrm>
            <a:off x="7770126" y="1870067"/>
            <a:ext cx="4073164" cy="1353459"/>
          </a:xfrm>
        </p:spPr>
        <p:txBody>
          <a:bodyPr/>
          <a:lstStyle/>
          <a:p>
            <a:r>
              <a:rPr lang="en-GB" dirty="0"/>
              <a:t>What feelings might the </a:t>
            </a:r>
            <a:br>
              <a:rPr lang="en-GB" dirty="0"/>
            </a:br>
            <a:r>
              <a:rPr lang="en-GB" dirty="0"/>
              <a:t>Year 6 pupil have?</a:t>
            </a:r>
          </a:p>
          <a:p>
            <a:r>
              <a:rPr lang="en-GB" dirty="0"/>
              <a:t>Think about positive and negative feelings that might be linked.</a:t>
            </a:r>
          </a:p>
        </p:txBody>
      </p:sp>
      <p:sp>
        <p:nvSpPr>
          <p:cNvPr id="5" name="Text Placeholder 4">
            <a:extLst>
              <a:ext uri="{FF2B5EF4-FFF2-40B4-BE49-F238E27FC236}">
                <a16:creationId xmlns:a16="http://schemas.microsoft.com/office/drawing/2014/main" id="{82A8B991-4878-A54E-9DCF-6B588D75F44C}"/>
              </a:ext>
            </a:extLst>
          </p:cNvPr>
          <p:cNvSpPr>
            <a:spLocks noGrp="1"/>
          </p:cNvSpPr>
          <p:nvPr>
            <p:ph type="body" sz="quarter" idx="17"/>
          </p:nvPr>
        </p:nvSpPr>
        <p:spPr>
          <a:xfrm>
            <a:off x="7770126" y="3660253"/>
            <a:ext cx="4073164" cy="431373"/>
          </a:xfrm>
        </p:spPr>
        <p:txBody>
          <a:bodyPr/>
          <a:lstStyle/>
          <a:p>
            <a:r>
              <a:rPr lang="en-GB" b="1" dirty="0"/>
              <a:t>Thoughts:</a:t>
            </a:r>
            <a:endParaRPr lang="en-GB" dirty="0"/>
          </a:p>
        </p:txBody>
      </p:sp>
      <p:sp>
        <p:nvSpPr>
          <p:cNvPr id="6" name="Text Placeholder 5">
            <a:extLst>
              <a:ext uri="{FF2B5EF4-FFF2-40B4-BE49-F238E27FC236}">
                <a16:creationId xmlns:a16="http://schemas.microsoft.com/office/drawing/2014/main" id="{2AC9746D-3942-5A42-B68C-891324748151}"/>
              </a:ext>
            </a:extLst>
          </p:cNvPr>
          <p:cNvSpPr>
            <a:spLocks noGrp="1"/>
          </p:cNvSpPr>
          <p:nvPr>
            <p:ph type="body" sz="quarter" idx="18"/>
          </p:nvPr>
        </p:nvSpPr>
        <p:spPr>
          <a:xfrm>
            <a:off x="7770126" y="4289175"/>
            <a:ext cx="4073164" cy="566381"/>
          </a:xfrm>
        </p:spPr>
        <p:txBody>
          <a:bodyPr/>
          <a:lstStyle/>
          <a:p>
            <a:r>
              <a:rPr lang="en-GB" dirty="0"/>
              <a:t>What might the Year 6 </a:t>
            </a:r>
            <a:br>
              <a:rPr lang="en-GB" dirty="0"/>
            </a:br>
            <a:r>
              <a:rPr lang="en-GB" dirty="0"/>
              <a:t>pupil be thinking?</a:t>
            </a:r>
          </a:p>
        </p:txBody>
      </p:sp>
      <p:sp>
        <p:nvSpPr>
          <p:cNvPr id="11" name="Text Placeholder 2">
            <a:extLst>
              <a:ext uri="{FF2B5EF4-FFF2-40B4-BE49-F238E27FC236}">
                <a16:creationId xmlns:a16="http://schemas.microsoft.com/office/drawing/2014/main" id="{2BCA5F69-9B3E-4647-9C99-E85C4F6FBD96}"/>
              </a:ext>
            </a:extLst>
          </p:cNvPr>
          <p:cNvSpPr txBox="1">
            <a:spLocks/>
          </p:cNvSpPr>
          <p:nvPr/>
        </p:nvSpPr>
        <p:spPr>
          <a:xfrm>
            <a:off x="7770126" y="1241145"/>
            <a:ext cx="4073164" cy="43137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Physical signs:</a:t>
            </a:r>
            <a:endParaRPr lang="en-GB" dirty="0"/>
          </a:p>
        </p:txBody>
      </p:sp>
      <p:sp>
        <p:nvSpPr>
          <p:cNvPr id="12" name="Text Placeholder 3">
            <a:extLst>
              <a:ext uri="{FF2B5EF4-FFF2-40B4-BE49-F238E27FC236}">
                <a16:creationId xmlns:a16="http://schemas.microsoft.com/office/drawing/2014/main" id="{DBE5E44D-8125-134A-B265-F8F4E37682D2}"/>
              </a:ext>
            </a:extLst>
          </p:cNvPr>
          <p:cNvSpPr txBox="1">
            <a:spLocks/>
          </p:cNvSpPr>
          <p:nvPr/>
        </p:nvSpPr>
        <p:spPr>
          <a:xfrm>
            <a:off x="7770126" y="1870067"/>
            <a:ext cx="4073164" cy="1353459"/>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Where might the Year 6 pupil </a:t>
            </a:r>
            <a:br>
              <a:rPr lang="en-GB" dirty="0"/>
            </a:br>
            <a:r>
              <a:rPr lang="en-GB" dirty="0"/>
              <a:t>feel the worry in their body? </a:t>
            </a:r>
          </a:p>
          <a:p>
            <a:r>
              <a:rPr lang="en-GB" dirty="0"/>
              <a:t>What physical signs of worry </a:t>
            </a:r>
            <a:br>
              <a:rPr lang="en-GB" dirty="0"/>
            </a:br>
            <a:r>
              <a:rPr lang="en-GB" dirty="0"/>
              <a:t>might be seen? </a:t>
            </a:r>
          </a:p>
        </p:txBody>
      </p:sp>
      <p:sp>
        <p:nvSpPr>
          <p:cNvPr id="13" name="Text Placeholder 4">
            <a:extLst>
              <a:ext uri="{FF2B5EF4-FFF2-40B4-BE49-F238E27FC236}">
                <a16:creationId xmlns:a16="http://schemas.microsoft.com/office/drawing/2014/main" id="{D103E45F-5F98-544C-99C5-BD3BD178E951}"/>
              </a:ext>
            </a:extLst>
          </p:cNvPr>
          <p:cNvSpPr txBox="1">
            <a:spLocks/>
          </p:cNvSpPr>
          <p:nvPr/>
        </p:nvSpPr>
        <p:spPr>
          <a:xfrm>
            <a:off x="7770126" y="3660253"/>
            <a:ext cx="4073164" cy="43137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Actions (or behaviours):</a:t>
            </a:r>
            <a:endParaRPr lang="en-GB" dirty="0"/>
          </a:p>
        </p:txBody>
      </p:sp>
      <p:sp>
        <p:nvSpPr>
          <p:cNvPr id="14" name="Text Placeholder 5">
            <a:extLst>
              <a:ext uri="{FF2B5EF4-FFF2-40B4-BE49-F238E27FC236}">
                <a16:creationId xmlns:a16="http://schemas.microsoft.com/office/drawing/2014/main" id="{6E9C1D08-CAF9-274F-9FC5-E173DA8DBD76}"/>
              </a:ext>
            </a:extLst>
          </p:cNvPr>
          <p:cNvSpPr txBox="1">
            <a:spLocks/>
          </p:cNvSpPr>
          <p:nvPr/>
        </p:nvSpPr>
        <p:spPr>
          <a:xfrm>
            <a:off x="7770126" y="4289175"/>
            <a:ext cx="4073164" cy="566381"/>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might the Year 6 pupil </a:t>
            </a:r>
            <a:br>
              <a:rPr lang="en-GB" dirty="0"/>
            </a:br>
            <a:r>
              <a:rPr lang="en-GB" dirty="0"/>
              <a:t>behave or act as a result of </a:t>
            </a:r>
            <a:br>
              <a:rPr lang="en-GB" dirty="0"/>
            </a:br>
            <a:r>
              <a:rPr lang="en-GB" dirty="0"/>
              <a:t>these thoughts, feelings and physical signs?</a:t>
            </a:r>
          </a:p>
        </p:txBody>
      </p:sp>
      <p:pic>
        <p:nvPicPr>
          <p:cNvPr id="9" name="Picture Placeholder 8" descr="Female pupil smiling at the camera&#10;">
            <a:extLst>
              <a:ext uri="{FF2B5EF4-FFF2-40B4-BE49-F238E27FC236}">
                <a16:creationId xmlns:a16="http://schemas.microsoft.com/office/drawing/2014/main" id="{C3A05879-B6A6-2949-AAE6-9627A015267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948" t="-2441" r="-6169"/>
          <a:stretch/>
        </p:blipFill>
        <p:spPr>
          <a:xfrm>
            <a:off x="3259481" y="1362703"/>
            <a:ext cx="4371081" cy="5499030"/>
          </a:xfrm>
        </p:spPr>
      </p:pic>
    </p:spTree>
    <p:extLst>
      <p:ext uri="{BB962C8B-B14F-4D97-AF65-F5344CB8AC3E}">
        <p14:creationId xmlns:p14="http://schemas.microsoft.com/office/powerpoint/2010/main" val="94892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1" grpId="0"/>
      <p:bldP spid="12" grpId="0"/>
      <p:bldP spid="13" grpId="0"/>
      <p:bldP spid="14" grpId="0"/>
    </p:bld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5152</TotalTime>
  <Words>6002</Words>
  <Application>Microsoft Office PowerPoint</Application>
  <PresentationFormat>Widescreen</PresentationFormat>
  <Paragraphs>419</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Poppins ExtraBold</vt:lpstr>
      <vt:lpstr>Office Theme</vt:lpstr>
      <vt:lpstr>What to do </vt:lpstr>
      <vt:lpstr>Overview</vt:lpstr>
      <vt:lpstr>Classroom tips </vt:lpstr>
      <vt:lpstr>Social distancing</vt:lpstr>
      <vt:lpstr>What are  we learning?</vt:lpstr>
      <vt:lpstr>Scenarios</vt:lpstr>
      <vt:lpstr>How confident are you in… </vt:lpstr>
      <vt:lpstr>All  scrunched-up</vt:lpstr>
      <vt:lpstr>What are the signs of worry? </vt:lpstr>
      <vt:lpstr>Discussion questions</vt:lpstr>
      <vt:lpstr>Un-scrunch me</vt:lpstr>
      <vt:lpstr>The worry tree</vt:lpstr>
      <vt:lpstr>Ideas bank</vt:lpstr>
      <vt:lpstr>Un-scrunch  me</vt:lpstr>
      <vt:lpstr>Discussion questions</vt:lpstr>
      <vt:lpstr>How confident are you now in… </vt:lpstr>
      <vt:lpstr>Everybody feels nervous or worried at times. </vt:lpstr>
      <vt:lpstr>Additional</vt:lpstr>
      <vt:lpstr>Advice station</vt:lpstr>
      <vt:lpstr>The worry tree</vt:lpstr>
      <vt:lpstr>The worry tree</vt:lpstr>
      <vt:lpstr>Relaxation station</vt:lpstr>
      <vt:lpstr>Relaxation station </vt:lpstr>
      <vt:lpstr>Extended learning projects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 Gorini</dc:creator>
  <cp:lastModifiedBy>Colin Grady</cp:lastModifiedBy>
  <cp:revision>406</cp:revision>
  <dcterms:created xsi:type="dcterms:W3CDTF">2020-08-05T10:48:44Z</dcterms:created>
  <dcterms:modified xsi:type="dcterms:W3CDTF">2021-03-24T14:41:23Z</dcterms:modified>
</cp:coreProperties>
</file>