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08" r:id="rId2"/>
    <p:sldId id="267" r:id="rId3"/>
    <p:sldId id="269" r:id="rId4"/>
    <p:sldId id="310" r:id="rId5"/>
    <p:sldId id="311" r:id="rId6"/>
    <p:sldId id="290" r:id="rId7"/>
    <p:sldId id="291" r:id="rId8"/>
    <p:sldId id="292" r:id="rId9"/>
    <p:sldId id="316" r:id="rId10"/>
    <p:sldId id="294" r:id="rId11"/>
    <p:sldId id="317" r:id="rId12"/>
    <p:sldId id="314" r:id="rId13"/>
    <p:sldId id="296" r:id="rId14"/>
    <p:sldId id="318" r:id="rId15"/>
    <p:sldId id="298" r:id="rId16"/>
    <p:sldId id="319" r:id="rId17"/>
    <p:sldId id="300" r:id="rId18"/>
    <p:sldId id="320" r:id="rId19"/>
    <p:sldId id="315" r:id="rId20"/>
    <p:sldId id="302" r:id="rId21"/>
    <p:sldId id="321" r:id="rId22"/>
    <p:sldId id="304" r:id="rId23"/>
    <p:sldId id="322" r:id="rId24"/>
    <p:sldId id="280" r:id="rId25"/>
    <p:sldId id="312" r:id="rId26"/>
    <p:sldId id="32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16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Smith" initials="cS" lastIdx="1" clrIdx="0"/>
  <p:cmAuthor id="2" name="christopher Smith" initials="cS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DC"/>
    <a:srgbClr val="E57136"/>
    <a:srgbClr val="FFF101"/>
    <a:srgbClr val="DB3987"/>
    <a:srgbClr val="D9222A"/>
    <a:srgbClr val="15A748"/>
    <a:srgbClr val="FFF100"/>
    <a:srgbClr val="FFC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4" autoAdjust="0"/>
    <p:restoredTop sz="79856" autoAdjust="0"/>
  </p:normalViewPr>
  <p:slideViewPr>
    <p:cSldViewPr snapToGrid="0">
      <p:cViewPr varScale="1">
        <p:scale>
          <a:sx n="57" d="100"/>
          <a:sy n="57" d="100"/>
        </p:scale>
        <p:origin x="1662" y="78"/>
      </p:cViewPr>
      <p:guideLst>
        <p:guide orient="horz" pos="3067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475C2E-9CAA-442F-9F0C-74B925996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AD3B2-4D96-406F-B5F4-4E29919E76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7B4FF-54E5-4AB4-9261-AA1D6D4F9653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3A6B4-33A9-44B5-A403-68EDA1EFD5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7C761-B9B4-4F09-B7BC-9FEAE98893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51CFB-1973-407A-B420-3967C96C2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077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BB85D-20D1-4AE7-8D85-F998F8F1E9D1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FEF-5B6C-458F-9CD6-7D5E331FB4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13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aignresources.phe.gov.uk/schools/resources/Family-snack-challenge-leafle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72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dk1"/>
                </a:solidFill>
              </a:rPr>
              <a:t>Answer: C. Lower-fat plain milk.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i="0" baseline="0" dirty="0">
                <a:solidFill>
                  <a:schemeClr val="dk1"/>
                </a:solidFill>
              </a:rPr>
              <a:t>Juice drinks in a pouch and flavoured milks can contain lots of added sugar so we shouldn't drink them often. Lower-fat milks or plain water are always the best drink choices.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Remember that fresh fruit and vegetables, plain milks and plain natural yoghurts all contain ‘intrinsic sugars’, which we don’t need to worry about. 5 A Day guidance specifies that dried fruit and fruit juice, vegetable juice and smoothies are not suitable to be consumed between meals due to dental concerns. </a:t>
            </a:r>
          </a:p>
          <a:p>
            <a:pPr lvl="0">
              <a:spcBef>
                <a:spcPts val="0"/>
              </a:spcBef>
              <a:buNone/>
            </a:pPr>
            <a:endParaRPr lang="en-GB" dirty="0"/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For more information, see the </a:t>
            </a:r>
            <a:r>
              <a:rPr lang="en-GB" dirty="0" err="1"/>
              <a:t>EatWell</a:t>
            </a:r>
            <a:r>
              <a:rPr lang="en-GB" dirty="0"/>
              <a:t> guide: https://</a:t>
            </a:r>
            <a:r>
              <a:rPr lang="en-GB" dirty="0" err="1"/>
              <a:t>campaignresources.phe.gov.uk</a:t>
            </a:r>
            <a:r>
              <a:rPr lang="en-GB" dirty="0"/>
              <a:t>/schools/resources/</a:t>
            </a:r>
            <a:r>
              <a:rPr lang="en-GB" dirty="0" err="1"/>
              <a:t>eatwell</a:t>
            </a:r>
            <a:r>
              <a:rPr lang="en-GB" dirty="0"/>
              <a:t>-guide </a:t>
            </a: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86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Answer: A. </a:t>
            </a:r>
            <a:r>
              <a:rPr lang="en-GB" b="1" i="0" dirty="0">
                <a:solidFill>
                  <a:schemeClr val="dk1"/>
                </a:solidFill>
              </a:rPr>
              <a:t>No-added sugar drink.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i="0" dirty="0">
                <a:solidFill>
                  <a:schemeClr val="dk1"/>
                </a:solidFill>
              </a:rPr>
              <a:t>Cola</a:t>
            </a:r>
            <a:r>
              <a:rPr lang="en-GB" b="1" i="0" baseline="0" dirty="0">
                <a:solidFill>
                  <a:schemeClr val="dk1"/>
                </a:solidFill>
              </a:rPr>
              <a:t> and sports drinks can contain lots of added sugar so we shouldn't drink them often. Some manufacturers create no-added sugar drinks, which are a better choice than sugary or sports drinks. Lower-fat milks or plain water are always the best drink choices.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Remember that fresh fruit and vegetables, plain milks and plain natural yoghurts all contain ‘intrinsic sugars’, which we don’t need to worry about. 5 A Day guidance specifies that dried fruit and fruit juice, vegetable juice and smoothies are not suitable to be consumed between meals due to dental concerns.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For more information, see the </a:t>
            </a:r>
            <a:r>
              <a:rPr lang="en-GB" dirty="0" err="1">
                <a:solidFill>
                  <a:schemeClr val="dk1"/>
                </a:solidFill>
              </a:rPr>
              <a:t>EatWell</a:t>
            </a:r>
            <a:r>
              <a:rPr lang="en-GB" dirty="0">
                <a:solidFill>
                  <a:schemeClr val="dk1"/>
                </a:solidFill>
              </a:rPr>
              <a:t> guide: https://</a:t>
            </a:r>
            <a:r>
              <a:rPr lang="en-GB" dirty="0" err="1">
                <a:solidFill>
                  <a:schemeClr val="dk1"/>
                </a:solidFill>
              </a:rPr>
              <a:t>campaignresources.phe.gov.uk</a:t>
            </a:r>
            <a:r>
              <a:rPr lang="en-GB" dirty="0">
                <a:solidFill>
                  <a:schemeClr val="dk1"/>
                </a:solidFill>
              </a:rPr>
              <a:t>/schools/resources/</a:t>
            </a:r>
            <a:r>
              <a:rPr lang="en-GB" dirty="0" err="1">
                <a:solidFill>
                  <a:schemeClr val="dk1"/>
                </a:solidFill>
              </a:rPr>
              <a:t>eatwell</a:t>
            </a:r>
            <a:r>
              <a:rPr lang="en-GB" dirty="0">
                <a:solidFill>
                  <a:schemeClr val="dk1"/>
                </a:solidFill>
              </a:rPr>
              <a:t>-guide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82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Answer: B. Water.</a:t>
            </a:r>
            <a:endParaRPr lang="en-GB" b="1" i="0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i="0" baseline="0" dirty="0">
                <a:solidFill>
                  <a:schemeClr val="dk1"/>
                </a:solidFill>
              </a:rPr>
              <a:t>Juice drinks in a pouch and lemonade can contain lots of added sugar so we shouldn't drink them often. Some manufacturers create no-added sugar drinks, which are a better choice than sugary or sports drinks. </a:t>
            </a:r>
            <a:r>
              <a:rPr lang="en-GB" b="1" i="0" baseline="0">
                <a:solidFill>
                  <a:schemeClr val="dk1"/>
                </a:solidFill>
              </a:rPr>
              <a:t>Lower-fat milks or plain water are always the best drink choices.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>
                <a:solidFill>
                  <a:schemeClr val="dk1"/>
                </a:solidFill>
              </a:rPr>
              <a:t> </a:t>
            </a: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Remember that fresh fruit and vegetables, plain milks and plain natural yoghurts all contain ‘intrinsic sugars’, which we don’t need to worry about. 5 A Day guidance specifies that dried fruit and fruit juice, vegetable juice and smoothies are not suitable to be consumed between meals due to dental concerns.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For more information, see the </a:t>
            </a:r>
            <a:r>
              <a:rPr lang="en-GB" dirty="0" err="1">
                <a:solidFill>
                  <a:schemeClr val="dk1"/>
                </a:solidFill>
              </a:rPr>
              <a:t>EatWell</a:t>
            </a:r>
            <a:r>
              <a:rPr lang="en-GB" dirty="0">
                <a:solidFill>
                  <a:schemeClr val="dk1"/>
                </a:solidFill>
              </a:rPr>
              <a:t> guide: https://</a:t>
            </a:r>
            <a:r>
              <a:rPr lang="en-GB" dirty="0" err="1">
                <a:solidFill>
                  <a:schemeClr val="dk1"/>
                </a:solidFill>
              </a:rPr>
              <a:t>campaignresources.phe.gov.uk</a:t>
            </a:r>
            <a:r>
              <a:rPr lang="en-GB" dirty="0">
                <a:solidFill>
                  <a:schemeClr val="dk1"/>
                </a:solidFill>
              </a:rPr>
              <a:t>/schools/resources/</a:t>
            </a:r>
            <a:r>
              <a:rPr lang="en-GB" dirty="0" err="1">
                <a:solidFill>
                  <a:schemeClr val="dk1"/>
                </a:solidFill>
              </a:rPr>
              <a:t>eatwell</a:t>
            </a:r>
            <a:r>
              <a:rPr lang="en-GB" dirty="0">
                <a:solidFill>
                  <a:schemeClr val="dk1"/>
                </a:solidFill>
              </a:rPr>
              <a:t>-guide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32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This reinforces the key message.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Pupils could include a demonstration for the audience </a:t>
            </a:r>
            <a:r>
              <a:rPr lang="en" dirty="0">
                <a:solidFill>
                  <a:srgbClr val="FF0000"/>
                </a:solidFill>
              </a:rPr>
              <a:t>of the amount of sugar in two bottled drinks </a:t>
            </a:r>
            <a:r>
              <a:rPr lang="en-GB" dirty="0">
                <a:solidFill>
                  <a:srgbClr val="FF0000"/>
                </a:solidFill>
              </a:rPr>
              <a:t>using</a:t>
            </a:r>
            <a:r>
              <a:rPr lang="en" dirty="0">
                <a:solidFill>
                  <a:schemeClr val="dk1"/>
                </a:solidFill>
              </a:rPr>
              <a:t> the Food Scanner app.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1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r>
              <a:rPr lang="en-GB" b="1" dirty="0"/>
              <a:t>Answer: A. 2.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b="1" dirty="0"/>
              <a:t>Fruit and veg are a great choice for snacks. If you do have a packaged snack, try to have no more than two per day.</a:t>
            </a:r>
          </a:p>
          <a:p>
            <a:pPr lvl="0" rtl="0">
              <a:spcBef>
                <a:spcPts val="0"/>
              </a:spcBef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 or ask for a show of hands.</a:t>
            </a: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21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/>
              <a:t>Answer: A.</a:t>
            </a:r>
            <a:r>
              <a:rPr lang="en-GB" b="1" baseline="0" dirty="0"/>
              <a:t> 3 greens and 1 amber.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/>
              <a:t>Look for mostly green, or greens and ambers on the label. Cut down on reds!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the A or B card according to their guess.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This reinforces the key message. You (or your pupils) could ask the audience to remember what </a:t>
            </a:r>
            <a:r>
              <a:rPr lang="en" dirty="0" err="1">
                <a:solidFill>
                  <a:schemeClr val="dk1"/>
                </a:solidFill>
              </a:rPr>
              <a:t>colour</a:t>
            </a:r>
            <a:r>
              <a:rPr lang="en" dirty="0">
                <a:solidFill>
                  <a:schemeClr val="dk1"/>
                </a:solidFill>
              </a:rPr>
              <a:t> they should avoid on packaged snacks, and what the maximum number </a:t>
            </a:r>
            <a:r>
              <a:rPr lang="en-GB" dirty="0">
                <a:solidFill>
                  <a:schemeClr val="dk1"/>
                </a:solidFill>
              </a:rPr>
              <a:t>of packaged snacks </a:t>
            </a:r>
            <a:r>
              <a:rPr lang="en" dirty="0">
                <a:solidFill>
                  <a:schemeClr val="dk1"/>
                </a:solidFill>
              </a:rPr>
              <a:t>they should have in a day </a:t>
            </a:r>
            <a:r>
              <a:rPr lang="en-GB" dirty="0">
                <a:solidFill>
                  <a:schemeClr val="dk1"/>
                </a:solidFill>
              </a:rPr>
              <a:t>is</a:t>
            </a:r>
            <a:r>
              <a:rPr lang="en" dirty="0">
                <a:solidFill>
                  <a:schemeClr val="dk1"/>
                </a:solidFill>
              </a:rPr>
              <a:t>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Pupils could show the audience examples of snacks that have mostly greens </a:t>
            </a:r>
            <a:r>
              <a:rPr lang="en-GB" dirty="0">
                <a:solidFill>
                  <a:schemeClr val="dk1"/>
                </a:solidFill>
              </a:rPr>
              <a:t>and </a:t>
            </a:r>
            <a:r>
              <a:rPr lang="en" dirty="0">
                <a:solidFill>
                  <a:schemeClr val="dk1"/>
                </a:solidFill>
              </a:rPr>
              <a:t>snacks that have reds </a:t>
            </a:r>
            <a:r>
              <a:rPr lang="en-GB" dirty="0">
                <a:solidFill>
                  <a:schemeClr val="dk1"/>
                </a:solidFill>
              </a:rPr>
              <a:t>on the label</a:t>
            </a:r>
            <a:r>
              <a:rPr lang="en" dirty="0">
                <a:solidFill>
                  <a:schemeClr val="dk1"/>
                </a:solidFill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843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081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If your class has prepared ideas for Day 7 of the Family Snack Challenge, they can present them now. They can ask the audience to vote on their </a:t>
            </a:r>
            <a:r>
              <a:rPr lang="en" dirty="0" err="1"/>
              <a:t>favourite</a:t>
            </a:r>
            <a:r>
              <a:rPr lang="en" dirty="0"/>
              <a:t> challenge idea (let </a:t>
            </a:r>
            <a:r>
              <a:rPr lang="en-GB" dirty="0"/>
              <a:t>parents and carers</a:t>
            </a:r>
            <a:r>
              <a:rPr lang="en" dirty="0"/>
              <a:t> vote too!).</a:t>
            </a:r>
          </a:p>
          <a:p>
            <a:pPr lvl="0">
              <a:spcBef>
                <a:spcPts val="0"/>
              </a:spcBef>
              <a:buNone/>
            </a:pPr>
            <a:endParaRPr lang="e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/>
              <a:t>Don’t forget to tell parents and carers to search Change4Life for more fun snack recipes and ideas.</a:t>
            </a:r>
            <a:endParaRPr lang="en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70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/>
              <a:t>Family Snack Challenge leaflets will be delivered with the School Fruit and Veg Scheme during January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/>
              <a:t>The leaflets can also be downloaded here: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https://campaignresources.phe.gov.uk/schools/resources/Family-snack-challenge-leaflet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48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7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41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1 cube = 4g sugar</a:t>
            </a:r>
            <a:endParaRPr lang="e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/>
              <a:t>You could present the key facts and top tips in various ways: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create a short role play scenario where one pupil learns about the key facts.</a:t>
            </a:r>
          </a:p>
          <a:p>
            <a:pPr marL="457200" lvl="0" indent="-298450">
              <a:spcBef>
                <a:spcPts val="0"/>
              </a:spcBef>
              <a:buSzPct val="100000"/>
              <a:buChar char="-"/>
            </a:pPr>
            <a:r>
              <a:rPr lang="en" dirty="0"/>
              <a:t>you could bring in a few packaged snacks with the </a:t>
            </a:r>
            <a:r>
              <a:rPr lang="en-GB" dirty="0"/>
              <a:t>colour coding</a:t>
            </a:r>
            <a:r>
              <a:rPr lang="en" dirty="0"/>
              <a:t> on the label to demonstrate what to look for.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fresh fruit and vegetables, plain milks and plain natural yoghurts all contain ‘intrinsic sugars’, which we don’t need to worry about.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A Day guidance specifies that dried fruit and fruit juice, vegetable juice and smoothies are not suitable to be consumed between meals due to dental concerns.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information, see the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EatWell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guide: https://campaignresources.phe.gov.uk/schools/resources/eatwell-guide </a:t>
            </a:r>
          </a:p>
          <a:p>
            <a:pPr marL="457200" lvl="0" indent="-298450">
              <a:spcBef>
                <a:spcPts val="0"/>
              </a:spcBef>
              <a:buSzPct val="100000"/>
              <a:buChar char="-"/>
            </a:pPr>
            <a:endParaRPr lang="en" dirty="0"/>
          </a:p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81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Answer: B. Carrot sticks with lower-fat dip.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Fruit and veg are a great choice for snacks. You can try veg with a lower-fat dip.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Chocolate b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iscuits and carrot cake can contain lots of added sugar and saturated fat so we shouldn’t eat them often.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Remember that fresh fruit and vegetables, plain milks and plain natural yoghurts all contain ‘intrinsic sugars’, which we don’t need to worry about. 5 A Day guidance specifies that dried fruit and fruit juice, vegetable juice and smoothies are not suitable to be consumed between meals due to dental concerns.</a:t>
            </a:r>
          </a:p>
          <a:p>
            <a:pPr lvl="0">
              <a:spcBef>
                <a:spcPts val="0"/>
              </a:spcBef>
              <a:buNone/>
            </a:pPr>
            <a:endParaRPr lang="en-GB" baseline="0" dirty="0"/>
          </a:p>
          <a:p>
            <a:pPr lvl="0">
              <a:spcBef>
                <a:spcPts val="0"/>
              </a:spcBef>
              <a:buNone/>
            </a:pPr>
            <a:r>
              <a:rPr lang="en-GB" baseline="0" dirty="0"/>
              <a:t> </a:t>
            </a:r>
            <a:r>
              <a:rPr lang="en-GB" dirty="0"/>
              <a:t>For more information, see the </a:t>
            </a:r>
            <a:r>
              <a:rPr lang="en-GB" dirty="0" err="1"/>
              <a:t>EatWell</a:t>
            </a:r>
            <a:r>
              <a:rPr lang="en-GB" dirty="0"/>
              <a:t> guide: https://</a:t>
            </a:r>
            <a:r>
              <a:rPr lang="en-GB" dirty="0" err="1"/>
              <a:t>campaignresources.phe.gov.uk</a:t>
            </a:r>
            <a:r>
              <a:rPr lang="en-GB" dirty="0"/>
              <a:t>/schools/resources/</a:t>
            </a:r>
            <a:r>
              <a:rPr lang="en-GB" dirty="0" err="1"/>
              <a:t>eatwell</a:t>
            </a:r>
            <a:r>
              <a:rPr lang="en-GB" dirty="0"/>
              <a:t>-guide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69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Answer: C. Fresh fruit.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 fruit and vegetables, plain milks and plain natural yoghurts all contain ‘intrinsic sugars’, which we don’t need to worry about. But ice cream and apple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contain lots of added sugar so we shouldn’t eat them often.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5 A Day guidance specifies that dried fruit and fruit juice, vegetable juice and smoothies are not suitable to be consumed between meals due to dental concerns. For more information, see the </a:t>
            </a:r>
            <a:r>
              <a:rPr lang="en-GB" dirty="0" err="1"/>
              <a:t>EatWell</a:t>
            </a:r>
            <a:r>
              <a:rPr lang="en-GB" dirty="0"/>
              <a:t> guide: https://</a:t>
            </a:r>
            <a:r>
              <a:rPr lang="en-GB" dirty="0" err="1"/>
              <a:t>campaignresources.phe.gov.uk</a:t>
            </a:r>
            <a:r>
              <a:rPr lang="en-GB" dirty="0"/>
              <a:t>/schools/resources/</a:t>
            </a:r>
            <a:r>
              <a:rPr lang="en-GB" dirty="0" err="1"/>
              <a:t>eatwell</a:t>
            </a:r>
            <a:r>
              <a:rPr lang="en-GB" dirty="0"/>
              <a:t>-guide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Answer: C. Toast with lower-fat spread.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Sugar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yoghurt and pastries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contain lots of added sugar and saturated fat so we shouldn’t eat them often. Fruit and veg are a great choice for snacks.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dirty="0">
                <a:solidFill>
                  <a:schemeClr val="dk1"/>
                </a:solidFill>
              </a:rPr>
              <a:t>Encourage audience participation. After a pupil reads out the question/answer options, they could choose a volunteer to answer, ask for a show of hands, or audience members could hold up A, B or C cards according to their guess.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GB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Remember that fresh fruit and vegetables, plain milks and plain natural yoghurts all contain ‘intrinsic sugars’, which we don’t need to worry about. 5 A Day guidance specifies that dried fruit and fruit juice, vegetable juice and smoothies are not suitable to be consumed between meals due to dental concerns. </a:t>
            </a:r>
          </a:p>
          <a:p>
            <a:pPr lvl="0">
              <a:spcBef>
                <a:spcPts val="0"/>
              </a:spcBef>
              <a:buNone/>
            </a:pPr>
            <a:endParaRPr lang="en-GB" dirty="0"/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For more information, see the </a:t>
            </a:r>
            <a:r>
              <a:rPr lang="en-GB" dirty="0" err="1"/>
              <a:t>EatWell</a:t>
            </a:r>
            <a:r>
              <a:rPr lang="en-GB" dirty="0"/>
              <a:t> guide: https://</a:t>
            </a:r>
            <a:r>
              <a:rPr lang="en-GB" dirty="0" err="1"/>
              <a:t>campaignresources.phe.gov.uk</a:t>
            </a:r>
            <a:r>
              <a:rPr lang="en-GB" dirty="0"/>
              <a:t>/schools/resources/</a:t>
            </a:r>
            <a:r>
              <a:rPr lang="en-GB" dirty="0" err="1"/>
              <a:t>eatwell</a:t>
            </a:r>
            <a:r>
              <a:rPr lang="en-GB" dirty="0"/>
              <a:t>-guide </a:t>
            </a:r>
            <a:endParaRPr lang="en-GB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" dirty="0">
                <a:solidFill>
                  <a:schemeClr val="dk1"/>
                </a:solidFill>
              </a:rPr>
              <a:t>Extension: if your pupils have created an ‘advert’, this could be a good time to show/perform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9FEF-5B6C-458F-9CD6-7D5E331FB4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37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0000" y="180000"/>
            <a:ext cx="8784000" cy="6498000"/>
          </a:xfrm>
          <a:prstGeom prst="roundRect">
            <a:avLst>
              <a:gd name="adj" fmla="val 1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80000" y="180000"/>
            <a:ext cx="8784000" cy="6498000"/>
          </a:xfrm>
          <a:prstGeom prst="roundRect">
            <a:avLst>
              <a:gd name="adj" fmla="val 1710"/>
            </a:avLst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180000" y="180000"/>
            <a:ext cx="8784000" cy="6498000"/>
          </a:xfrm>
          <a:prstGeom prst="roundRect">
            <a:avLst>
              <a:gd name="adj" fmla="val 1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235974" y="221407"/>
            <a:ext cx="8672052" cy="6415186"/>
          </a:xfrm>
          <a:prstGeom prst="roundRect">
            <a:avLst>
              <a:gd name="adj" fmla="val 1710"/>
            </a:avLst>
          </a:prstGeom>
          <a:solidFill>
            <a:schemeClr val="bg1"/>
          </a:solidFill>
          <a:ln w="76200">
            <a:solidFill>
              <a:srgbClr val="00A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B827B1-BCB3-45BA-8558-2B27150E7B50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5041507-B99F-406F-89C3-F8FB2EAA17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B827B1-BCB3-45BA-8558-2B27150E7B50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5041507-B99F-406F-89C3-F8FB2EAA17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9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  <p:sldLayoutId id="2147483669" r:id="rId4"/>
    <p:sldLayoutId id="2147483670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12.xml"/><Relationship Id="rId5" Type="http://schemas.openxmlformats.org/officeDocument/2006/relationships/image" Target="../media/image3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Relationship Id="rId14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audio" Target="../media/audio4.bin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audio" Target="../media/audio50.bin"/><Relationship Id="rId10" Type="http://schemas.openxmlformats.org/officeDocument/2006/relationships/image" Target="../media/image22.png"/><Relationship Id="rId4" Type="http://schemas.openxmlformats.org/officeDocument/2006/relationships/audio" Target="../media/audio5.bin"/><Relationship Id="rId9" Type="http://schemas.openxmlformats.org/officeDocument/2006/relationships/image" Target="../media/image47.png"/><Relationship Id="rId14" Type="http://schemas.openxmlformats.org/officeDocument/2006/relationships/audio" Target="../media/audio4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9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15.xml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22.png"/><Relationship Id="rId9" Type="http://schemas.openxmlformats.org/officeDocument/2006/relationships/image" Target="../media/image53.png"/><Relationship Id="rId14" Type="http://schemas.openxmlformats.org/officeDocument/2006/relationships/audio" Target="../media/audio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slide" Target="slide17.xml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image" Target="../media/image22.png"/><Relationship Id="rId9" Type="http://schemas.openxmlformats.org/officeDocument/2006/relationships/image" Target="../media/image58.png"/><Relationship Id="rId14" Type="http://schemas.openxmlformats.org/officeDocument/2006/relationships/audio" Target="../media/audio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9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22.png"/><Relationship Id="rId9" Type="http://schemas.openxmlformats.org/officeDocument/2006/relationships/image" Target="../media/image53.png"/><Relationship Id="rId14" Type="http://schemas.openxmlformats.org/officeDocument/2006/relationships/audio" Target="../media/audio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7.png"/><Relationship Id="rId3" Type="http://schemas.openxmlformats.org/officeDocument/2006/relationships/audio" Target="../media/audio4.bin"/><Relationship Id="rId7" Type="http://schemas.openxmlformats.org/officeDocument/2006/relationships/image" Target="../media/image2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43.png"/><Relationship Id="rId15" Type="http://schemas.openxmlformats.org/officeDocument/2006/relationships/audio" Target="../media/audio51.bin"/><Relationship Id="rId10" Type="http://schemas.openxmlformats.org/officeDocument/2006/relationships/image" Target="../media/image64.png"/><Relationship Id="rId4" Type="http://schemas.openxmlformats.org/officeDocument/2006/relationships/audio" Target="../media/audio5.bin"/><Relationship Id="rId9" Type="http://schemas.openxmlformats.org/officeDocument/2006/relationships/image" Target="../media/image63.png"/><Relationship Id="rId14" Type="http://schemas.openxmlformats.org/officeDocument/2006/relationships/audio" Target="../media/audio4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3" Type="http://schemas.openxmlformats.org/officeDocument/2006/relationships/audio" Target="../media/audio2.bin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slide" Target="slide22.xml"/><Relationship Id="rId5" Type="http://schemas.openxmlformats.org/officeDocument/2006/relationships/image" Target="../media/image22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audio" Target="../media/audio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audio" Target="../media/audio2.bin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41.png"/><Relationship Id="rId5" Type="http://schemas.openxmlformats.org/officeDocument/2006/relationships/image" Target="../media/image72.png"/><Relationship Id="rId10" Type="http://schemas.openxmlformats.org/officeDocument/2006/relationships/slide" Target="slide24.xml"/><Relationship Id="rId4" Type="http://schemas.openxmlformats.org/officeDocument/2006/relationships/image" Target="../media/image22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audio" Target="../media/audio6.bin"/><Relationship Id="rId7" Type="http://schemas.openxmlformats.org/officeDocument/2006/relationships/image" Target="../media/image8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audio" Target="../media/audio6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22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audio" Target="../media/audio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audio" Target="../media/audio2.bin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10.xml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audio" Target="../media/audio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ed by Mrs Brown...">
            <a:extLst>
              <a:ext uri="{FF2B5EF4-FFF2-40B4-BE49-F238E27FC236}">
                <a16:creationId xmlns:a16="http://schemas.microsoft.com/office/drawing/2014/main" id="{5D583A99-65CB-4738-A346-6CE73CF6A2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2440" y="5540045"/>
            <a:ext cx="3895288" cy="436695"/>
          </a:xfrm>
          <a:prstGeom prst="roundRect">
            <a:avLst/>
          </a:prstGeom>
          <a:solidFill>
            <a:srgbClr val="00A9DC"/>
          </a:solidFill>
        </p:spPr>
        <p:txBody>
          <a:bodyPr wrap="square" lIns="108000" tIns="72000" rIns="108000" bIns="72000">
            <a:spAutoFit/>
          </a:bodyPr>
          <a:lstStyle/>
          <a:p>
            <a:pPr marL="0" indent="0" algn="ctr">
              <a:buNone/>
            </a:pPr>
            <a:r>
              <a:rPr lang="en-GB" sz="1800" dirty="0">
                <a:solidFill>
                  <a:schemeClr val="bg1"/>
                </a:solidFill>
              </a:rPr>
              <a:t>Presented by [insert class name]</a:t>
            </a:r>
          </a:p>
        </p:txBody>
      </p:sp>
      <p:sp>
        <p:nvSpPr>
          <p:cNvPr id="31" name="20. Blue light 4"/>
          <p:cNvSpPr/>
          <p:nvPr/>
        </p:nvSpPr>
        <p:spPr>
          <a:xfrm>
            <a:off x="430409" y="1866374"/>
            <a:ext cx="287664" cy="271682"/>
          </a:xfrm>
          <a:prstGeom prst="ellipse">
            <a:avLst/>
          </a:prstGeom>
          <a:solidFill>
            <a:srgbClr val="00A9DC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19. Pink light 4"/>
          <p:cNvSpPr/>
          <p:nvPr/>
        </p:nvSpPr>
        <p:spPr>
          <a:xfrm>
            <a:off x="430409" y="3293160"/>
            <a:ext cx="287664" cy="271682"/>
          </a:xfrm>
          <a:prstGeom prst="ellipse">
            <a:avLst/>
          </a:prstGeom>
          <a:solidFill>
            <a:srgbClr val="DB3987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8. Green light 4"/>
          <p:cNvSpPr/>
          <p:nvPr/>
        </p:nvSpPr>
        <p:spPr>
          <a:xfrm>
            <a:off x="430409" y="4719946"/>
            <a:ext cx="287664" cy="271682"/>
          </a:xfrm>
          <a:prstGeom prst="ellipse">
            <a:avLst/>
          </a:prstGeom>
          <a:solidFill>
            <a:srgbClr val="15A748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7. Red light 4"/>
          <p:cNvSpPr/>
          <p:nvPr/>
        </p:nvSpPr>
        <p:spPr>
          <a:xfrm>
            <a:off x="430409" y="6146731"/>
            <a:ext cx="287664" cy="287664"/>
          </a:xfrm>
          <a:prstGeom prst="ellipse">
            <a:avLst/>
          </a:prstGeom>
          <a:solidFill>
            <a:srgbClr val="D9222A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16. Orange light 4"/>
          <p:cNvSpPr/>
          <p:nvPr/>
        </p:nvSpPr>
        <p:spPr>
          <a:xfrm>
            <a:off x="1762995" y="6146731"/>
            <a:ext cx="287664" cy="287664"/>
          </a:xfrm>
          <a:prstGeom prst="ellipse">
            <a:avLst/>
          </a:prstGeom>
          <a:solidFill>
            <a:srgbClr val="E57136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15. Blue light 3"/>
          <p:cNvSpPr/>
          <p:nvPr/>
        </p:nvSpPr>
        <p:spPr>
          <a:xfrm>
            <a:off x="3095581" y="6146731"/>
            <a:ext cx="287664" cy="287664"/>
          </a:xfrm>
          <a:prstGeom prst="ellipse">
            <a:avLst/>
          </a:prstGeom>
          <a:solidFill>
            <a:srgbClr val="00A9DC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14. Pink light 3"/>
          <p:cNvSpPr/>
          <p:nvPr/>
        </p:nvSpPr>
        <p:spPr>
          <a:xfrm>
            <a:off x="4428167" y="6162713"/>
            <a:ext cx="287664" cy="271682"/>
          </a:xfrm>
          <a:prstGeom prst="ellipse">
            <a:avLst/>
          </a:prstGeom>
          <a:solidFill>
            <a:srgbClr val="DB3987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13. Green light 3"/>
          <p:cNvSpPr/>
          <p:nvPr/>
        </p:nvSpPr>
        <p:spPr>
          <a:xfrm>
            <a:off x="5760753" y="6162713"/>
            <a:ext cx="287664" cy="271682"/>
          </a:xfrm>
          <a:prstGeom prst="ellipse">
            <a:avLst/>
          </a:prstGeom>
          <a:solidFill>
            <a:srgbClr val="15A748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12. Red light 3"/>
          <p:cNvSpPr/>
          <p:nvPr/>
        </p:nvSpPr>
        <p:spPr>
          <a:xfrm>
            <a:off x="7093339" y="6162713"/>
            <a:ext cx="287664" cy="271682"/>
          </a:xfrm>
          <a:prstGeom prst="ellipse">
            <a:avLst/>
          </a:prstGeom>
          <a:solidFill>
            <a:srgbClr val="D9222A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11. Orange light 3"/>
          <p:cNvSpPr/>
          <p:nvPr/>
        </p:nvSpPr>
        <p:spPr>
          <a:xfrm>
            <a:off x="8425927" y="6146731"/>
            <a:ext cx="287664" cy="287664"/>
          </a:xfrm>
          <a:prstGeom prst="ellipse">
            <a:avLst/>
          </a:prstGeom>
          <a:solidFill>
            <a:srgbClr val="E57136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0. Blue light 2"/>
          <p:cNvSpPr/>
          <p:nvPr/>
        </p:nvSpPr>
        <p:spPr>
          <a:xfrm>
            <a:off x="8425927" y="4713952"/>
            <a:ext cx="287664" cy="287664"/>
          </a:xfrm>
          <a:prstGeom prst="ellipse">
            <a:avLst/>
          </a:prstGeom>
          <a:solidFill>
            <a:srgbClr val="00A9DC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9. Pink light 2"/>
          <p:cNvSpPr/>
          <p:nvPr/>
        </p:nvSpPr>
        <p:spPr>
          <a:xfrm>
            <a:off x="8425927" y="3281173"/>
            <a:ext cx="287664" cy="287664"/>
          </a:xfrm>
          <a:prstGeom prst="ellipse">
            <a:avLst/>
          </a:prstGeom>
          <a:solidFill>
            <a:srgbClr val="DB3987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8. Green light 2"/>
          <p:cNvSpPr/>
          <p:nvPr/>
        </p:nvSpPr>
        <p:spPr>
          <a:xfrm>
            <a:off x="8425927" y="1848394"/>
            <a:ext cx="287664" cy="287664"/>
          </a:xfrm>
          <a:prstGeom prst="ellipse">
            <a:avLst/>
          </a:prstGeom>
          <a:solidFill>
            <a:srgbClr val="15A748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. Red light 2"/>
          <p:cNvSpPr/>
          <p:nvPr/>
        </p:nvSpPr>
        <p:spPr>
          <a:xfrm>
            <a:off x="8425927" y="431597"/>
            <a:ext cx="287664" cy="271682"/>
          </a:xfrm>
          <a:prstGeom prst="ellipse">
            <a:avLst/>
          </a:prstGeom>
          <a:solidFill>
            <a:srgbClr val="D9222A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6. Orange light 2"/>
          <p:cNvSpPr/>
          <p:nvPr/>
        </p:nvSpPr>
        <p:spPr>
          <a:xfrm>
            <a:off x="7093339" y="431597"/>
            <a:ext cx="287664" cy="271682"/>
          </a:xfrm>
          <a:prstGeom prst="ellipse">
            <a:avLst/>
          </a:prstGeom>
          <a:solidFill>
            <a:srgbClr val="E57136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. Blue light 1"/>
          <p:cNvSpPr/>
          <p:nvPr/>
        </p:nvSpPr>
        <p:spPr>
          <a:xfrm>
            <a:off x="5760753" y="431597"/>
            <a:ext cx="287664" cy="271682"/>
          </a:xfrm>
          <a:prstGeom prst="ellipse">
            <a:avLst/>
          </a:prstGeom>
          <a:solidFill>
            <a:srgbClr val="00A9DC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. Pink light 1"/>
          <p:cNvSpPr/>
          <p:nvPr/>
        </p:nvSpPr>
        <p:spPr>
          <a:xfrm>
            <a:off x="4428167" y="423606"/>
            <a:ext cx="287664" cy="287664"/>
          </a:xfrm>
          <a:prstGeom prst="ellipse">
            <a:avLst/>
          </a:prstGeom>
          <a:solidFill>
            <a:srgbClr val="DB3987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3. Green light 2"/>
          <p:cNvSpPr/>
          <p:nvPr/>
        </p:nvSpPr>
        <p:spPr>
          <a:xfrm>
            <a:off x="3095581" y="423606"/>
            <a:ext cx="287664" cy="287664"/>
          </a:xfrm>
          <a:prstGeom prst="ellipse">
            <a:avLst/>
          </a:prstGeom>
          <a:solidFill>
            <a:srgbClr val="15A748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2. Red light 1"/>
          <p:cNvSpPr/>
          <p:nvPr/>
        </p:nvSpPr>
        <p:spPr>
          <a:xfrm>
            <a:off x="1762995" y="423606"/>
            <a:ext cx="287664" cy="287664"/>
          </a:xfrm>
          <a:prstGeom prst="ellipse">
            <a:avLst/>
          </a:prstGeom>
          <a:solidFill>
            <a:srgbClr val="D9222A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. Orange light 1"/>
          <p:cNvSpPr/>
          <p:nvPr/>
        </p:nvSpPr>
        <p:spPr>
          <a:xfrm>
            <a:off x="430409" y="423606"/>
            <a:ext cx="287664" cy="287664"/>
          </a:xfrm>
          <a:prstGeom prst="ellipse">
            <a:avLst/>
          </a:prstGeom>
          <a:solidFill>
            <a:srgbClr val="E57136"/>
          </a:solidFill>
          <a:ln w="15875">
            <a:noFill/>
          </a:ln>
          <a:effectLst>
            <a:glow rad="139700">
              <a:schemeClr val="bg1">
                <a:alpha val="50000"/>
              </a:schemeClr>
            </a:glow>
            <a:softEdge rad="0"/>
          </a:effectLst>
          <a:scene3d>
            <a:camera prst="orthographicFront"/>
            <a:lightRig rig="threePt" dir="t"/>
          </a:scene3d>
          <a:sp3d prstMaterial="metal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222A"/>
              </a:solidFill>
            </a:endParaRPr>
          </a:p>
        </p:txBody>
      </p:sp>
      <p:pic>
        <p:nvPicPr>
          <p:cNvPr id="33" name="The snacking show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979" y="1049284"/>
            <a:ext cx="4516210" cy="4286101"/>
          </a:xfrm>
          <a:prstGeom prst="rect">
            <a:avLst/>
          </a:prstGeom>
        </p:spPr>
      </p:pic>
      <p:pic>
        <p:nvPicPr>
          <p:cNvPr id="34" name="Hos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3189" y="2928158"/>
            <a:ext cx="2915556" cy="3766311"/>
          </a:xfrm>
          <a:prstGeom prst="rect">
            <a:avLst/>
          </a:prstGeom>
        </p:spPr>
      </p:pic>
      <p:pic>
        <p:nvPicPr>
          <p:cNvPr id="2" name="Welcome t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76" y="1190966"/>
            <a:ext cx="3310128" cy="14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ll and 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50"/>
                            </p:stCondLst>
                            <p:childTnLst>
                              <p:par>
                                <p:cTn id="131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"/>
                            </p:stCondLst>
                            <p:childTnLst>
                              <p:par>
                                <p:cTn id="136" presetID="49" presetClass="entr" presetSubtype="0" decel="10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1" grpId="0" animBg="1"/>
      <p:bldP spid="31" grpId="1" animBg="1"/>
      <p:bldP spid="30" grpId="0" animBg="1"/>
      <p:bldP spid="30" grpId="1" animBg="1"/>
      <p:bldP spid="29" grpId="0" animBg="1"/>
      <p:bldP spid="29" grpId="1" animBg="1"/>
      <p:bldP spid="28" grpId="0" animBg="1"/>
      <p:bldP spid="28" grpId="1" animBg="1"/>
      <p:bldP spid="27" grpId="0" animBg="1"/>
      <p:bldP spid="27" grpId="1" animBg="1"/>
      <p:bldP spid="25" grpId="0" animBg="1"/>
      <p:bldP spid="25" grpId="1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20" grpId="0" animBg="1"/>
      <p:bldP spid="20" grpId="1" animBg="1"/>
      <p:bldP spid="19" grpId="0" animBg="1"/>
      <p:bldP spid="19" grpId="1" animBg="1"/>
      <p:bldP spid="18" grpId="0" animBg="1"/>
      <p:bldP spid="18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14" grpId="0" animBg="1"/>
      <p:bldP spid="14" grpId="1" animBg="1"/>
      <p:bldP spid="13" grpId="0" animBg="1"/>
      <p:bldP spid="13" grpId="1" animBg="1"/>
      <p:bldP spid="12" grpId="0" animBg="1"/>
      <p:bldP spid="12" grpId="1" animBg="1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49" y="2844956"/>
            <a:ext cx="2744300" cy="3573689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600" y="3128334"/>
            <a:ext cx="2185199" cy="3006932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399" cy="3573689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0984"/>
            <a:ext cx="2750400" cy="3581632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200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50" y="5742432"/>
            <a:ext cx="1516166" cy="973616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87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2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op t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390485"/>
            <a:ext cx="6254496" cy="3511296"/>
          </a:xfrm>
          <a:prstGeom prst="rect">
            <a:avLst/>
          </a:prstGeom>
        </p:spPr>
      </p:pic>
      <p:pic>
        <p:nvPicPr>
          <p:cNvPr id="6" name="healthier snacks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2" y="2614318"/>
            <a:ext cx="8357616" cy="1993392"/>
          </a:xfrm>
          <a:prstGeom prst="rect">
            <a:avLst/>
          </a:prstGeom>
        </p:spPr>
      </p:pic>
      <p:pic>
        <p:nvPicPr>
          <p:cNvPr id="15" name="Grape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15302">
            <a:off x="6398881" y="2888581"/>
            <a:ext cx="716626" cy="1080838"/>
          </a:xfrm>
          <a:prstGeom prst="rect">
            <a:avLst/>
          </a:prstGeom>
        </p:spPr>
      </p:pic>
      <p:pic>
        <p:nvPicPr>
          <p:cNvPr id="16" name="Strawb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6498">
            <a:off x="7582358" y="4135417"/>
            <a:ext cx="1179540" cy="761560"/>
          </a:xfrm>
          <a:prstGeom prst="rect">
            <a:avLst/>
          </a:prstGeom>
        </p:spPr>
      </p:pic>
      <p:pic>
        <p:nvPicPr>
          <p:cNvPr id="12" name="Carrot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545" y="2723860"/>
            <a:ext cx="936340" cy="1201118"/>
          </a:xfrm>
          <a:prstGeom prst="rect">
            <a:avLst/>
          </a:prstGeom>
        </p:spPr>
      </p:pic>
      <p:grpSp>
        <p:nvGrpSpPr>
          <p:cNvPr id="23" name="The Snacking Show"/>
          <p:cNvGrpSpPr/>
          <p:nvPr/>
        </p:nvGrpSpPr>
        <p:grpSpPr>
          <a:xfrm>
            <a:off x="6667511" y="-101623"/>
            <a:ext cx="1879391" cy="2372561"/>
            <a:chOff x="6707296" y="-69119"/>
            <a:chExt cx="1830285" cy="2310569"/>
          </a:xfrm>
        </p:grpSpPr>
        <p:sp>
          <p:nvSpPr>
            <p:cNvPr id="28" name="Left Bar"/>
            <p:cNvSpPr/>
            <p:nvPr/>
          </p:nvSpPr>
          <p:spPr>
            <a:xfrm>
              <a:off x="7132956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ar"/>
            <p:cNvSpPr/>
            <p:nvPr/>
          </p:nvSpPr>
          <p:spPr>
            <a:xfrm>
              <a:off x="8113191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The snacking show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1"/>
              <a:ext cx="1830285" cy="1737029"/>
            </a:xfrm>
            <a:prstGeom prst="rect">
              <a:avLst/>
            </a:prstGeom>
          </p:spPr>
        </p:pic>
      </p:grpSp>
      <p:pic>
        <p:nvPicPr>
          <p:cNvPr id="10" name="Joke time!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80" y="4919980"/>
            <a:ext cx="3425952" cy="1341120"/>
          </a:xfrm>
          <a:prstGeom prst="rect">
            <a:avLst/>
          </a:prstGeom>
        </p:spPr>
      </p:pic>
      <p:pic>
        <p:nvPicPr>
          <p:cNvPr id="9" name="joke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312" y="5104612"/>
            <a:ext cx="4771280" cy="1027736"/>
          </a:xfrm>
          <a:prstGeom prst="rect">
            <a:avLst/>
          </a:prstGeom>
        </p:spPr>
      </p:pic>
      <p:pic>
        <p:nvPicPr>
          <p:cNvPr id="8" name="punchline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116" y="5529580"/>
            <a:ext cx="3239240" cy="10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34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ck To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medy-Punchline-Rimshot-Comedy-Drum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483 0.00301 L -0.15295 -0.02523 " pathEditMode="relative" ptsTypes="AA">
                                          <p:cBhvr>
                                            <p:cTn id="6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ck To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omedy-Punchline-Rimshot-Comedy-Drum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483 0.00301 L -0.15295 -0.02523 " pathEditMode="relative" ptsTypes="AA">
                                          <p:cBhvr>
                                            <p:cTn id="6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49" y="2844956"/>
            <a:ext cx="2744300" cy="3573688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600" y="3128334"/>
            <a:ext cx="2185199" cy="3006931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398" cy="3573689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0984"/>
            <a:ext cx="2750400" cy="3581632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199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49" y="5742432"/>
            <a:ext cx="1516169" cy="973618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93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4956"/>
            <a:ext cx="2744299" cy="3573688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51" y="3128335"/>
            <a:ext cx="2185198" cy="3006931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50" y="2844955"/>
            <a:ext cx="2744300" cy="3573689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400" cy="3573690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199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49" y="5742432"/>
            <a:ext cx="1516169" cy="973618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22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7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400" cy="3573690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00" y="3128334"/>
            <a:ext cx="2185200" cy="3006932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00" y="2840984"/>
            <a:ext cx="2750400" cy="3581632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0984"/>
            <a:ext cx="2750400" cy="3581632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199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50" y="5742432"/>
            <a:ext cx="1516166" cy="973616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736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7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5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op t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390485"/>
            <a:ext cx="6254496" cy="3511296"/>
          </a:xfrm>
          <a:prstGeom prst="rect">
            <a:avLst/>
          </a:prstGeom>
        </p:spPr>
      </p:pic>
      <p:pic>
        <p:nvPicPr>
          <p:cNvPr id="6" name="healthier snacks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2" y="2614318"/>
            <a:ext cx="8357616" cy="1993392"/>
          </a:xfrm>
          <a:prstGeom prst="rect">
            <a:avLst/>
          </a:prstGeom>
        </p:spPr>
      </p:pic>
      <p:grpSp>
        <p:nvGrpSpPr>
          <p:cNvPr id="23" name="The Snacking Show"/>
          <p:cNvGrpSpPr/>
          <p:nvPr/>
        </p:nvGrpSpPr>
        <p:grpSpPr>
          <a:xfrm>
            <a:off x="6667511" y="-101623"/>
            <a:ext cx="1879391" cy="2372561"/>
            <a:chOff x="6707296" y="-69119"/>
            <a:chExt cx="1830285" cy="2310569"/>
          </a:xfrm>
        </p:grpSpPr>
        <p:sp>
          <p:nvSpPr>
            <p:cNvPr id="28" name="Left Bar"/>
            <p:cNvSpPr/>
            <p:nvPr/>
          </p:nvSpPr>
          <p:spPr>
            <a:xfrm>
              <a:off x="7132956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ar"/>
            <p:cNvSpPr/>
            <p:nvPr/>
          </p:nvSpPr>
          <p:spPr>
            <a:xfrm>
              <a:off x="8113191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The snacking show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1"/>
              <a:ext cx="1830285" cy="1737029"/>
            </a:xfrm>
            <a:prstGeom prst="rect">
              <a:avLst/>
            </a:prstGeom>
          </p:spPr>
        </p:pic>
      </p:grpSp>
      <p:pic>
        <p:nvPicPr>
          <p:cNvPr id="10" name="Joke time!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80" y="4919980"/>
            <a:ext cx="3425952" cy="1341120"/>
          </a:xfrm>
          <a:prstGeom prst="rect">
            <a:avLst/>
          </a:prstGeom>
        </p:spPr>
      </p:pic>
      <p:pic>
        <p:nvPicPr>
          <p:cNvPr id="9" name="joke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783" y="5104612"/>
            <a:ext cx="4748337" cy="1027736"/>
          </a:xfrm>
          <a:prstGeom prst="rect">
            <a:avLst/>
          </a:prstGeom>
        </p:spPr>
      </p:pic>
      <p:pic>
        <p:nvPicPr>
          <p:cNvPr id="8" name="punchline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116" y="5633364"/>
            <a:ext cx="3239240" cy="828752"/>
          </a:xfrm>
          <a:prstGeom prst="rect">
            <a:avLst/>
          </a:prstGeom>
        </p:spPr>
      </p:pic>
      <p:pic>
        <p:nvPicPr>
          <p:cNvPr id="14" name="water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01162">
            <a:off x="7015076" y="2455789"/>
            <a:ext cx="461658" cy="1475265"/>
          </a:xfrm>
          <a:prstGeom prst="rect">
            <a:avLst/>
          </a:prstGeom>
        </p:spPr>
      </p:pic>
      <p:pic>
        <p:nvPicPr>
          <p:cNvPr id="17" name="water glass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0247">
            <a:off x="6283982" y="3375175"/>
            <a:ext cx="800099" cy="1288145"/>
          </a:xfrm>
          <a:prstGeom prst="rect">
            <a:avLst/>
          </a:prstGeom>
        </p:spPr>
      </p:pic>
      <p:pic>
        <p:nvPicPr>
          <p:cNvPr id="18" name="milk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331">
            <a:off x="7982916" y="3159666"/>
            <a:ext cx="597720" cy="13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43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ck To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medy-Punchline-Rimshot-Comedy-Drum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483 0.00301 L -0.15295 -0.02523 " pathEditMode="relative" ptsTypes="AA">
                                          <p:cBhvr>
                                            <p:cTn id="6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ck To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omedy-Punchline-Rimshot-Comedy-Drum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483 0.00301 L -0.15295 -0.02523 " pathEditMode="relative" ptsTypes="AA">
                                          <p:cBhvr>
                                            <p:cTn id="6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197" y="5675879"/>
            <a:ext cx="1143000" cy="739670"/>
          </a:xfrm>
          <a:prstGeom prst="rect">
            <a:avLst/>
          </a:prstGeom>
        </p:spPr>
      </p:pic>
      <p:pic>
        <p:nvPicPr>
          <p:cNvPr id="15" name="Delet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94" y="451413"/>
            <a:ext cx="1339482" cy="1339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64" y="629376"/>
            <a:ext cx="7943088" cy="5910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7365" y="5820413"/>
            <a:ext cx="1224557" cy="26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Ques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83200"/>
            <a:ext cx="6733649" cy="2260800"/>
          </a:xfrm>
          <a:prstGeom prst="rect">
            <a:avLst/>
          </a:prstGeom>
        </p:spPr>
      </p:pic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4956"/>
            <a:ext cx="2744299" cy="3573687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51" y="3128336"/>
            <a:ext cx="2185198" cy="3006929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8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50" y="2844955"/>
            <a:ext cx="2744299" cy="3573688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8" name="Wrong_Buzzer_Sound_Effect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849" y="2844955"/>
            <a:ext cx="2744301" cy="3573689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49" y="5742432"/>
            <a:ext cx="1516169" cy="973618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02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4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00" y="2844000"/>
            <a:ext cx="3364358" cy="3315600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80" y="3081600"/>
            <a:ext cx="2886399" cy="2840400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01" y="2844000"/>
            <a:ext cx="3370453" cy="3315599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800"/>
            <a:ext cx="6620400" cy="2261666"/>
          </a:xfrm>
          <a:prstGeom prst="rect">
            <a:avLst/>
          </a:prstGeom>
        </p:spPr>
      </p:pic>
      <p:pic>
        <p:nvPicPr>
          <p:cNvPr id="11" name="next questi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130" y="5522976"/>
            <a:ext cx="1516166" cy="973616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92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op ti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390485"/>
            <a:ext cx="6254496" cy="3511296"/>
          </a:xfrm>
          <a:prstGeom prst="rect">
            <a:avLst/>
          </a:prstGeom>
        </p:spPr>
      </p:pic>
      <p:grpSp>
        <p:nvGrpSpPr>
          <p:cNvPr id="23" name="The Snacking Show"/>
          <p:cNvGrpSpPr/>
          <p:nvPr/>
        </p:nvGrpSpPr>
        <p:grpSpPr>
          <a:xfrm>
            <a:off x="6667511" y="-101623"/>
            <a:ext cx="1879391" cy="2372561"/>
            <a:chOff x="6707296" y="-69119"/>
            <a:chExt cx="1830285" cy="2310569"/>
          </a:xfrm>
        </p:grpSpPr>
        <p:sp>
          <p:nvSpPr>
            <p:cNvPr id="28" name="Left Bar"/>
            <p:cNvSpPr/>
            <p:nvPr/>
          </p:nvSpPr>
          <p:spPr>
            <a:xfrm>
              <a:off x="7132956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ar"/>
            <p:cNvSpPr/>
            <p:nvPr/>
          </p:nvSpPr>
          <p:spPr>
            <a:xfrm>
              <a:off x="8113191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1"/>
              <a:ext cx="1830285" cy="173702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2" y="2590800"/>
            <a:ext cx="8357616" cy="3407664"/>
          </a:xfrm>
          <a:prstGeom prst="rect">
            <a:avLst/>
          </a:prstGeom>
        </p:spPr>
      </p:pic>
      <p:pic>
        <p:nvPicPr>
          <p:cNvPr id="14" name="Food label character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562" y="3520217"/>
            <a:ext cx="3688011" cy="333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100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inn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3"/>
          <a:stretch/>
        </p:blipFill>
        <p:spPr>
          <a:xfrm>
            <a:off x="2421773" y="2361531"/>
            <a:ext cx="3435017" cy="4496469"/>
          </a:xfrm>
          <a:prstGeom prst="rect">
            <a:avLst/>
          </a:prstGeom>
        </p:spPr>
      </p:pic>
      <p:pic>
        <p:nvPicPr>
          <p:cNvPr id="2" name="Banan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320000">
            <a:off x="7255420" y="5428431"/>
            <a:ext cx="1218634" cy="815224"/>
          </a:xfrm>
          <a:prstGeom prst="rect">
            <a:avLst/>
          </a:prstGeom>
        </p:spPr>
      </p:pic>
      <p:pic>
        <p:nvPicPr>
          <p:cNvPr id="3" name="Carrot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3498">
            <a:off x="6104230" y="4643680"/>
            <a:ext cx="823064" cy="1055810"/>
          </a:xfrm>
          <a:prstGeom prst="rect">
            <a:avLst/>
          </a:prstGeom>
        </p:spPr>
      </p:pic>
      <p:pic>
        <p:nvPicPr>
          <p:cNvPr id="6" name="Grape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00">
            <a:off x="7639528" y="2932438"/>
            <a:ext cx="658470" cy="993120"/>
          </a:xfrm>
          <a:prstGeom prst="rect">
            <a:avLst/>
          </a:prstGeom>
        </p:spPr>
      </p:pic>
      <p:pic>
        <p:nvPicPr>
          <p:cNvPr id="9" name="Pear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88303">
            <a:off x="6020594" y="2756964"/>
            <a:ext cx="668102" cy="994324"/>
          </a:xfrm>
          <a:prstGeom prst="rect">
            <a:avLst/>
          </a:prstGeom>
        </p:spPr>
      </p:pic>
      <p:pic>
        <p:nvPicPr>
          <p:cNvPr id="14" name="Strawbs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320000">
            <a:off x="2138334" y="4226964"/>
            <a:ext cx="1043424" cy="673678"/>
          </a:xfrm>
          <a:prstGeom prst="rect">
            <a:avLst/>
          </a:prstGeom>
        </p:spPr>
      </p:pic>
      <p:pic>
        <p:nvPicPr>
          <p:cNvPr id="17" name="Veg stick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00">
            <a:off x="821910" y="5567671"/>
            <a:ext cx="866931" cy="389621"/>
          </a:xfrm>
          <a:prstGeom prst="rect">
            <a:avLst/>
          </a:prstGeom>
        </p:spPr>
      </p:pic>
      <p:pic>
        <p:nvPicPr>
          <p:cNvPr id="24" name="Melo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9986">
            <a:off x="1012813" y="3295096"/>
            <a:ext cx="524605" cy="530814"/>
          </a:xfrm>
          <a:prstGeom prst="rect">
            <a:avLst/>
          </a:prstGeom>
        </p:spPr>
      </p:pic>
      <p:grpSp>
        <p:nvGrpSpPr>
          <p:cNvPr id="23" name="The Snacking Show"/>
          <p:cNvGrpSpPr/>
          <p:nvPr/>
        </p:nvGrpSpPr>
        <p:grpSpPr>
          <a:xfrm>
            <a:off x="6667511" y="-101623"/>
            <a:ext cx="1879391" cy="2372561"/>
            <a:chOff x="6707296" y="-69119"/>
            <a:chExt cx="1830285" cy="2310569"/>
          </a:xfrm>
        </p:grpSpPr>
        <p:sp>
          <p:nvSpPr>
            <p:cNvPr id="28" name="Left Bar"/>
            <p:cNvSpPr/>
            <p:nvPr/>
          </p:nvSpPr>
          <p:spPr>
            <a:xfrm>
              <a:off x="7132956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ar"/>
            <p:cNvSpPr/>
            <p:nvPr/>
          </p:nvSpPr>
          <p:spPr>
            <a:xfrm>
              <a:off x="8113191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The snacking show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1"/>
              <a:ext cx="1830285" cy="1737029"/>
            </a:xfrm>
            <a:prstGeom prst="rect">
              <a:avLst/>
            </a:prstGeom>
          </p:spPr>
        </p:pic>
      </p:grpSp>
      <p:pic>
        <p:nvPicPr>
          <p:cNvPr id="15" name="congrat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0" y="467053"/>
            <a:ext cx="6449987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076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rowd-Cheering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8" presetClass="emp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rowd-Cheering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8" presetClass="emp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The Snacking Show"/>
          <p:cNvGrpSpPr/>
          <p:nvPr/>
        </p:nvGrpSpPr>
        <p:grpSpPr>
          <a:xfrm>
            <a:off x="6667511" y="-101623"/>
            <a:ext cx="1879391" cy="2372561"/>
            <a:chOff x="6707296" y="-69119"/>
            <a:chExt cx="1830285" cy="2310569"/>
          </a:xfrm>
        </p:grpSpPr>
        <p:sp>
          <p:nvSpPr>
            <p:cNvPr id="13" name="Left Bar"/>
            <p:cNvSpPr/>
            <p:nvPr/>
          </p:nvSpPr>
          <p:spPr>
            <a:xfrm>
              <a:off x="7132956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Bar"/>
            <p:cNvSpPr/>
            <p:nvPr/>
          </p:nvSpPr>
          <p:spPr>
            <a:xfrm>
              <a:off x="8113191" y="-69119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The snacking show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1"/>
              <a:ext cx="1830285" cy="1737029"/>
            </a:xfrm>
            <a:prstGeom prst="rect">
              <a:avLst/>
            </a:prstGeom>
          </p:spPr>
        </p:pic>
      </p:grpSp>
      <p:pic>
        <p:nvPicPr>
          <p:cNvPr id="11" name="Family planner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4344">
            <a:off x="6155583" y="2591650"/>
            <a:ext cx="1285297" cy="180304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7" name="fruit kebab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6723">
            <a:off x="6878825" y="4055077"/>
            <a:ext cx="1829586" cy="121920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6" name="What can we d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74" y="369245"/>
            <a:ext cx="8290560" cy="2523744"/>
          </a:xfrm>
          <a:prstGeom prst="rect">
            <a:avLst/>
          </a:prstGeom>
        </p:spPr>
      </p:pic>
      <p:pic>
        <p:nvPicPr>
          <p:cNvPr id="2" name="Try the Family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2559812"/>
            <a:ext cx="5553456" cy="774192"/>
          </a:xfrm>
          <a:prstGeom prst="rect">
            <a:avLst/>
          </a:prstGeom>
        </p:spPr>
      </p:pic>
      <p:pic>
        <p:nvPicPr>
          <p:cNvPr id="4" name="bullet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3173070"/>
            <a:ext cx="5541264" cy="768096"/>
          </a:xfrm>
          <a:prstGeom prst="rect">
            <a:avLst/>
          </a:prstGeom>
        </p:spPr>
      </p:pic>
      <p:pic>
        <p:nvPicPr>
          <p:cNvPr id="5" name="bullet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3800374"/>
            <a:ext cx="5541264" cy="499872"/>
          </a:xfrm>
          <a:prstGeom prst="rect">
            <a:avLst/>
          </a:prstGeom>
        </p:spPr>
      </p:pic>
      <p:pic>
        <p:nvPicPr>
          <p:cNvPr id="6" name="bullet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4159454"/>
            <a:ext cx="5541264" cy="1042416"/>
          </a:xfrm>
          <a:prstGeom prst="rect">
            <a:avLst/>
          </a:prstGeom>
        </p:spPr>
      </p:pic>
      <p:pic>
        <p:nvPicPr>
          <p:cNvPr id="8" name="bullet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5061077"/>
            <a:ext cx="5541264" cy="768096"/>
          </a:xfrm>
          <a:prstGeom prst="rect">
            <a:avLst/>
          </a:prstGeom>
        </p:spPr>
      </p:pic>
      <p:pic>
        <p:nvPicPr>
          <p:cNvPr id="9" name="Ask your parent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4" y="5788965"/>
            <a:ext cx="5309616" cy="774192"/>
          </a:xfrm>
          <a:prstGeom prst="rect">
            <a:avLst/>
          </a:prstGeom>
        </p:spPr>
      </p:pic>
      <p:pic>
        <p:nvPicPr>
          <p:cNvPr id="20" name="Food Scanner App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0762">
            <a:off x="6115737" y="4597334"/>
            <a:ext cx="1296180" cy="19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23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197" y="5675879"/>
            <a:ext cx="1143000" cy="739670"/>
          </a:xfrm>
          <a:prstGeom prst="rect">
            <a:avLst/>
          </a:prstGeom>
        </p:spPr>
      </p:pic>
      <p:pic>
        <p:nvPicPr>
          <p:cNvPr id="12" name="Delet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94" y="451413"/>
            <a:ext cx="1339482" cy="1339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00" y="625856"/>
            <a:ext cx="8034528" cy="46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The snacking show"/>
          <p:cNvGrpSpPr/>
          <p:nvPr/>
        </p:nvGrpSpPr>
        <p:grpSpPr>
          <a:xfrm>
            <a:off x="6571252" y="-167209"/>
            <a:ext cx="1722282" cy="2255392"/>
            <a:chOff x="6707294" y="-155377"/>
            <a:chExt cx="1830286" cy="2396827"/>
          </a:xfrm>
        </p:grpSpPr>
        <p:sp>
          <p:nvSpPr>
            <p:cNvPr id="7" name="Left bar"/>
            <p:cNvSpPr/>
            <p:nvPr/>
          </p:nvSpPr>
          <p:spPr>
            <a:xfrm>
              <a:off x="7127299" y="-155377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07535" y="-155377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4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10" name="detectiv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1" y="3614327"/>
            <a:ext cx="2214487" cy="3243671"/>
          </a:xfrm>
          <a:prstGeom prst="rect">
            <a:avLst/>
          </a:prstGeom>
        </p:spPr>
      </p:pic>
      <p:pic>
        <p:nvPicPr>
          <p:cNvPr id="18" name="after the less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92" y="2278380"/>
            <a:ext cx="7723632" cy="816864"/>
          </a:xfrm>
          <a:prstGeom prst="rect">
            <a:avLst/>
          </a:prstGeom>
        </p:spPr>
      </p:pic>
      <p:pic>
        <p:nvPicPr>
          <p:cNvPr id="15" name="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64" y="2856793"/>
            <a:ext cx="7572413" cy="591311"/>
          </a:xfrm>
          <a:prstGeom prst="rect">
            <a:avLst/>
          </a:prstGeom>
        </p:spPr>
      </p:pic>
      <p:pic>
        <p:nvPicPr>
          <p:cNvPr id="16" name="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19" y="3199375"/>
            <a:ext cx="7572413" cy="591312"/>
          </a:xfrm>
          <a:prstGeom prst="rect">
            <a:avLst/>
          </a:prstGeom>
        </p:spPr>
      </p:pic>
      <p:pic>
        <p:nvPicPr>
          <p:cNvPr id="19" name="objective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2" y="628396"/>
            <a:ext cx="3980688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The snacking show"/>
          <p:cNvGrpSpPr/>
          <p:nvPr/>
        </p:nvGrpSpPr>
        <p:grpSpPr>
          <a:xfrm>
            <a:off x="6571252" y="-167209"/>
            <a:ext cx="1722282" cy="2255392"/>
            <a:chOff x="6707294" y="-155377"/>
            <a:chExt cx="1830286" cy="2396827"/>
          </a:xfrm>
        </p:grpSpPr>
        <p:sp>
          <p:nvSpPr>
            <p:cNvPr id="22" name="Left bar"/>
            <p:cNvSpPr/>
            <p:nvPr/>
          </p:nvSpPr>
          <p:spPr>
            <a:xfrm>
              <a:off x="7127299" y="-155377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bar"/>
            <p:cNvSpPr/>
            <p:nvPr/>
          </p:nvSpPr>
          <p:spPr>
            <a:xfrm>
              <a:off x="8107535" y="-155377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The snacking show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4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11" name="top tip b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2" y="4276800"/>
            <a:ext cx="8168396" cy="2058849"/>
          </a:xfrm>
          <a:prstGeom prst="rect">
            <a:avLst/>
          </a:prstGeom>
        </p:spPr>
      </p:pic>
      <p:pic>
        <p:nvPicPr>
          <p:cNvPr id="3" name="fac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01" y="2160000"/>
            <a:ext cx="7205213" cy="2015998"/>
          </a:xfrm>
          <a:prstGeom prst="rect">
            <a:avLst/>
          </a:prstGeom>
        </p:spPr>
      </p:pic>
      <p:pic>
        <p:nvPicPr>
          <p:cNvPr id="10" name="key fac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86" y="679209"/>
            <a:ext cx="3639312" cy="1475232"/>
          </a:xfrm>
          <a:prstGeom prst="rect">
            <a:avLst/>
          </a:prstGeom>
        </p:spPr>
      </p:pic>
      <p:pic>
        <p:nvPicPr>
          <p:cNvPr id="18" name="Veggie Stick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177">
            <a:off x="5765200" y="5941142"/>
            <a:ext cx="1169729" cy="525706"/>
          </a:xfrm>
          <a:prstGeom prst="rect">
            <a:avLst/>
          </a:prstGeom>
        </p:spPr>
      </p:pic>
      <p:pic>
        <p:nvPicPr>
          <p:cNvPr id="31" name="Snack Pac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6723">
            <a:off x="6516733" y="4576061"/>
            <a:ext cx="1778682" cy="814205"/>
          </a:xfrm>
          <a:prstGeom prst="rect">
            <a:avLst/>
          </a:prstGeom>
        </p:spPr>
      </p:pic>
      <p:pic>
        <p:nvPicPr>
          <p:cNvPr id="20" name="Sugar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332" y="2610235"/>
            <a:ext cx="944538" cy="1627182"/>
          </a:xfrm>
          <a:prstGeom prst="rect">
            <a:avLst/>
          </a:prstGeom>
        </p:spPr>
      </p:pic>
      <p:pic>
        <p:nvPicPr>
          <p:cNvPr id="26" name="Sugar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070">
            <a:off x="6412898" y="2115950"/>
            <a:ext cx="1049132" cy="1723266"/>
          </a:xfrm>
          <a:prstGeom prst="rect">
            <a:avLst/>
          </a:prstGeom>
        </p:spPr>
      </p:pic>
      <p:pic>
        <p:nvPicPr>
          <p:cNvPr id="27" name="fruit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203" y="5536011"/>
            <a:ext cx="1367211" cy="9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514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9" presetID="23" presetClass="entr" presetSubtype="5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9" presetID="23" presetClass="entr" presetSubtype="5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399" cy="3573689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00" y="3128333"/>
            <a:ext cx="2185200" cy="3006934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00" y="2840984"/>
            <a:ext cx="2750400" cy="3581633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0984"/>
            <a:ext cx="2750400" cy="3581632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200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49" y="5742432"/>
            <a:ext cx="1516169" cy="973618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736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6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31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  <p:pic>
        <p:nvPicPr>
          <p:cNvPr id="2" name="Righ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49" y="2844956"/>
            <a:ext cx="2744301" cy="3573689"/>
          </a:xfrm>
          <a:prstGeom prst="rect">
            <a:avLst/>
          </a:prstGeom>
        </p:spPr>
      </p:pic>
      <p:pic>
        <p:nvPicPr>
          <p:cNvPr id="38" name="flashing light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600" y="3128334"/>
            <a:ext cx="2185200" cy="3006932"/>
          </a:xfrm>
          <a:prstGeom prst="rect">
            <a:avLst/>
          </a:prstGeom>
        </p:spPr>
      </p:pic>
      <p:pic>
        <p:nvPicPr>
          <p:cNvPr id="5" name="Wrong 2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00" y="2844955"/>
            <a:ext cx="2750399" cy="3573690"/>
          </a:xfrm>
          <a:prstGeom prst="rect">
            <a:avLst/>
          </a:prstGeom>
        </p:spPr>
      </p:pic>
      <p:pic>
        <p:nvPicPr>
          <p:cNvPr id="14" name="Wrong 1">
            <a:hlinkClick r:id="" action="ppaction://hlinkshowjump?jump=nextslide">
              <a:snd r:embed="rId7" name="Wrong_Buzzer_Sound_Effect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2840984"/>
            <a:ext cx="2750400" cy="3581632"/>
          </a:xfrm>
          <a:prstGeom prst="rect">
            <a:avLst/>
          </a:prstGeom>
        </p:spPr>
      </p:pic>
      <p:pic>
        <p:nvPicPr>
          <p:cNvPr id="6" name="Ques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2800"/>
            <a:ext cx="6685200" cy="2317861"/>
          </a:xfrm>
          <a:prstGeom prst="rect">
            <a:avLst/>
          </a:prstGeom>
        </p:spPr>
      </p:pic>
      <p:pic>
        <p:nvPicPr>
          <p:cNvPr id="11" name="next questio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49" y="5742432"/>
            <a:ext cx="1516169" cy="973618"/>
          </a:xfrm>
          <a:prstGeom prst="rect">
            <a:avLst/>
          </a:prstGeom>
        </p:spPr>
      </p:pic>
      <p:pic>
        <p:nvPicPr>
          <p:cNvPr id="3" name="How do you know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2525184"/>
            <a:ext cx="346252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758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repeatCount="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Vibro U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45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ong answer!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419847"/>
            <a:ext cx="7601712" cy="2018306"/>
          </a:xfrm>
          <a:prstGeom prst="rect">
            <a:avLst/>
          </a:prstGeom>
        </p:spPr>
      </p:pic>
      <p:pic>
        <p:nvPicPr>
          <p:cNvPr id="6" name="Bac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37" y="4581144"/>
            <a:ext cx="2186534" cy="1388780"/>
          </a:xfrm>
          <a:prstGeom prst="rect">
            <a:avLst/>
          </a:prstGeom>
        </p:spPr>
      </p:pic>
      <p:grpSp>
        <p:nvGrpSpPr>
          <p:cNvPr id="4" name="The Snacking Show"/>
          <p:cNvGrpSpPr/>
          <p:nvPr/>
        </p:nvGrpSpPr>
        <p:grpSpPr>
          <a:xfrm>
            <a:off x="6667511" y="-102472"/>
            <a:ext cx="1879392" cy="2373410"/>
            <a:chOff x="6707296" y="-69946"/>
            <a:chExt cx="1830286" cy="2311396"/>
          </a:xfrm>
        </p:grpSpPr>
        <p:sp>
          <p:nvSpPr>
            <p:cNvPr id="7" name="Left Bar"/>
            <p:cNvSpPr/>
            <p:nvPr/>
          </p:nvSpPr>
          <p:spPr>
            <a:xfrm>
              <a:off x="7132956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ar"/>
            <p:cNvSpPr/>
            <p:nvPr/>
          </p:nvSpPr>
          <p:spPr>
            <a:xfrm>
              <a:off x="8116361" y="-69946"/>
              <a:ext cx="87782" cy="1310748"/>
            </a:xfrm>
            <a:prstGeom prst="rect">
              <a:avLst/>
            </a:prstGeom>
            <a:solidFill>
              <a:srgbClr val="FFF1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The snacking show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296" y="504420"/>
              <a:ext cx="1830286" cy="1737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5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2226</TotalTime>
  <Words>1544</Words>
  <Application>Microsoft Office PowerPoint</Application>
  <PresentationFormat>On-screen Show (4:3)</PresentationFormat>
  <Paragraphs>94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snacking show</dc:title>
  <dc:creator>Sarah Nietopski</dc:creator>
  <cp:lastModifiedBy>Colin Grady</cp:lastModifiedBy>
  <cp:revision>230</cp:revision>
  <dcterms:created xsi:type="dcterms:W3CDTF">2017-11-14T14:54:20Z</dcterms:created>
  <dcterms:modified xsi:type="dcterms:W3CDTF">2021-03-24T14:51:34Z</dcterms:modified>
</cp:coreProperties>
</file>